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6"/>
  </p:notesMasterIdLst>
  <p:handoutMasterIdLst>
    <p:handoutMasterId r:id="rId47"/>
  </p:handoutMasterIdLst>
  <p:sldIdLst>
    <p:sldId id="256" r:id="rId5"/>
    <p:sldId id="309" r:id="rId6"/>
    <p:sldId id="353" r:id="rId7"/>
    <p:sldId id="354" r:id="rId8"/>
    <p:sldId id="355" r:id="rId9"/>
    <p:sldId id="285" r:id="rId10"/>
    <p:sldId id="284" r:id="rId11"/>
    <p:sldId id="356" r:id="rId12"/>
    <p:sldId id="357" r:id="rId13"/>
    <p:sldId id="286" r:id="rId14"/>
    <p:sldId id="358" r:id="rId15"/>
    <p:sldId id="359" r:id="rId16"/>
    <p:sldId id="360" r:id="rId17"/>
    <p:sldId id="287" r:id="rId18"/>
    <p:sldId id="361" r:id="rId19"/>
    <p:sldId id="288" r:id="rId20"/>
    <p:sldId id="362" r:id="rId21"/>
    <p:sldId id="363" r:id="rId22"/>
    <p:sldId id="364" r:id="rId23"/>
    <p:sldId id="365" r:id="rId24"/>
    <p:sldId id="367" r:id="rId25"/>
    <p:sldId id="366" r:id="rId26"/>
    <p:sldId id="368" r:id="rId27"/>
    <p:sldId id="369" r:id="rId28"/>
    <p:sldId id="370" r:id="rId29"/>
    <p:sldId id="371" r:id="rId30"/>
    <p:sldId id="372" r:id="rId31"/>
    <p:sldId id="373" r:id="rId32"/>
    <p:sldId id="374" r:id="rId33"/>
    <p:sldId id="375" r:id="rId34"/>
    <p:sldId id="376" r:id="rId35"/>
    <p:sldId id="377" r:id="rId36"/>
    <p:sldId id="378" r:id="rId37"/>
    <p:sldId id="379" r:id="rId38"/>
    <p:sldId id="380" r:id="rId39"/>
    <p:sldId id="382" r:id="rId40"/>
    <p:sldId id="381" r:id="rId41"/>
    <p:sldId id="383" r:id="rId42"/>
    <p:sldId id="384" r:id="rId43"/>
    <p:sldId id="385" r:id="rId44"/>
    <p:sldId id="38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596D"/>
    <a:srgbClr val="0FA5BE"/>
    <a:srgbClr val="1DA9BF"/>
    <a:srgbClr val="03556D"/>
    <a:srgbClr val="067F9C"/>
    <a:srgbClr val="1ABEEB"/>
    <a:srgbClr val="145C72"/>
    <a:srgbClr val="014E52"/>
    <a:srgbClr val="79AE02"/>
    <a:srgbClr val="01C6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682CFE-7B1A-09E6-7443-526ACD03BF18}" v="9" dt="2019-06-20T14:26:20.5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158" autoAdjust="0"/>
  </p:normalViewPr>
  <p:slideViewPr>
    <p:cSldViewPr snapToGrid="0">
      <p:cViewPr varScale="1">
        <p:scale>
          <a:sx n="80" d="100"/>
          <a:sy n="80" d="100"/>
        </p:scale>
        <p:origin x="1794" y="84"/>
      </p:cViewPr>
      <p:guideLst/>
    </p:cSldViewPr>
  </p:slideViewPr>
  <p:notesTextViewPr>
    <p:cViewPr>
      <p:scale>
        <a:sx n="1" d="1"/>
        <a:sy n="1" d="1"/>
      </p:scale>
      <p:origin x="0" y="0"/>
    </p:cViewPr>
  </p:notesTextViewPr>
  <p:notesViewPr>
    <p:cSldViewPr snapToGrid="0">
      <p:cViewPr varScale="1">
        <p:scale>
          <a:sx n="99" d="100"/>
          <a:sy n="99" d="100"/>
        </p:scale>
        <p:origin x="321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BF2C4B-9AD4-4F47-B387-1AC45BDACC35}" type="doc">
      <dgm:prSet loTypeId="urn:microsoft.com/office/officeart/2005/8/layout/orgChart1" loCatId="hierarchy" qsTypeId="urn:microsoft.com/office/officeart/2005/8/quickstyle/simple1" qsCatId="simple" csTypeId="urn:microsoft.com/office/officeart/2005/8/colors/accent2_5" csCatId="accent2" phldr="1"/>
      <dgm:spPr/>
      <dgm:t>
        <a:bodyPr/>
        <a:lstStyle/>
        <a:p>
          <a:endParaRPr lang="en-US"/>
        </a:p>
      </dgm:t>
    </dgm:pt>
    <dgm:pt modelId="{158ABA21-498F-457F-B20A-71B9319B5574}" type="pres">
      <dgm:prSet presAssocID="{E4BF2C4B-9AD4-4F47-B387-1AC45BDACC35}" presName="hierChild1" presStyleCnt="0">
        <dgm:presLayoutVars>
          <dgm:orgChart val="1"/>
          <dgm:chPref val="1"/>
          <dgm:dir/>
          <dgm:animOne val="branch"/>
          <dgm:animLvl val="lvl"/>
          <dgm:resizeHandles/>
        </dgm:presLayoutVars>
      </dgm:prSet>
      <dgm:spPr/>
    </dgm:pt>
  </dgm:ptLst>
  <dgm:cxnLst>
    <dgm:cxn modelId="{8A7238F5-6635-4FEF-862B-E1EC810D42F1}" type="presOf" srcId="{E4BF2C4B-9AD4-4F47-B387-1AC45BDACC35}" destId="{158ABA21-498F-457F-B20A-71B9319B5574}" srcOrd="0"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299FE7-60DC-45BF-B899-7A8C2DE44790}" type="doc">
      <dgm:prSet loTypeId="urn:microsoft.com/office/officeart/2005/8/layout/chevron1" loCatId="process" qsTypeId="urn:microsoft.com/office/officeart/2005/8/quickstyle/simple1" qsCatId="simple" csTypeId="urn:microsoft.com/office/officeart/2005/8/colors/colorful2" csCatId="colorful" phldr="1"/>
      <dgm:spPr/>
    </dgm:pt>
    <dgm:pt modelId="{E2C0FF2D-FB54-446F-9036-94652F9C744F}">
      <dgm:prSet phldrT="[Text]"/>
      <dgm:spPr/>
      <dgm:t>
        <a:bodyPr/>
        <a:lstStyle/>
        <a:p>
          <a:r>
            <a:rPr lang="en-US" b="1" dirty="0"/>
            <a:t>1. Analyze Prompt</a:t>
          </a:r>
        </a:p>
      </dgm:t>
    </dgm:pt>
    <dgm:pt modelId="{7ECA8C28-7A34-4AFE-B85B-B1B351B1548A}" type="parTrans" cxnId="{30ECE034-3FDA-4288-9AEF-0BF42E445060}">
      <dgm:prSet/>
      <dgm:spPr/>
      <dgm:t>
        <a:bodyPr/>
        <a:lstStyle/>
        <a:p>
          <a:endParaRPr lang="en-US"/>
        </a:p>
      </dgm:t>
    </dgm:pt>
    <dgm:pt modelId="{079540B2-F3DA-45A4-A318-BB5D5613072A}" type="sibTrans" cxnId="{30ECE034-3FDA-4288-9AEF-0BF42E445060}">
      <dgm:prSet/>
      <dgm:spPr/>
      <dgm:t>
        <a:bodyPr/>
        <a:lstStyle/>
        <a:p>
          <a:endParaRPr lang="en-US"/>
        </a:p>
      </dgm:t>
    </dgm:pt>
    <dgm:pt modelId="{AA14BAA0-F4CE-408B-8661-D24637F7DAE0}">
      <dgm:prSet phldrT="[Text]"/>
      <dgm:spPr/>
      <dgm:t>
        <a:bodyPr/>
        <a:lstStyle/>
        <a:p>
          <a:r>
            <a:rPr lang="en-US" b="1" dirty="0"/>
            <a:t>2. Research</a:t>
          </a:r>
        </a:p>
      </dgm:t>
    </dgm:pt>
    <dgm:pt modelId="{BC981332-9825-4288-8213-C2B937162273}" type="parTrans" cxnId="{0A3E7F1D-DE6E-4F3D-B171-76D7E4485BC4}">
      <dgm:prSet/>
      <dgm:spPr/>
      <dgm:t>
        <a:bodyPr/>
        <a:lstStyle/>
        <a:p>
          <a:endParaRPr lang="en-US"/>
        </a:p>
      </dgm:t>
    </dgm:pt>
    <dgm:pt modelId="{4EC39E2F-B0D0-4411-B171-CF36A74E1D6C}" type="sibTrans" cxnId="{0A3E7F1D-DE6E-4F3D-B171-76D7E4485BC4}">
      <dgm:prSet/>
      <dgm:spPr/>
      <dgm:t>
        <a:bodyPr/>
        <a:lstStyle/>
        <a:p>
          <a:endParaRPr lang="en-US"/>
        </a:p>
      </dgm:t>
    </dgm:pt>
    <dgm:pt modelId="{5778A2E4-70B7-4AC2-8120-99F2A33B38E0}">
      <dgm:prSet phldrT="[Text]"/>
      <dgm:spPr/>
      <dgm:t>
        <a:bodyPr/>
        <a:lstStyle/>
        <a:p>
          <a:r>
            <a:rPr lang="en-US" b="1" dirty="0"/>
            <a:t>3. Organize Ideas</a:t>
          </a:r>
        </a:p>
      </dgm:t>
    </dgm:pt>
    <dgm:pt modelId="{4BCCB1D7-10B6-4C78-B078-CC3B8F5DA049}" type="parTrans" cxnId="{5388CB6C-3670-4C97-8003-918BB4107F0E}">
      <dgm:prSet/>
      <dgm:spPr/>
      <dgm:t>
        <a:bodyPr/>
        <a:lstStyle/>
        <a:p>
          <a:endParaRPr lang="en-US"/>
        </a:p>
      </dgm:t>
    </dgm:pt>
    <dgm:pt modelId="{241BB47F-DEAB-4216-9518-3837940E5F7E}" type="sibTrans" cxnId="{5388CB6C-3670-4C97-8003-918BB4107F0E}">
      <dgm:prSet/>
      <dgm:spPr/>
      <dgm:t>
        <a:bodyPr/>
        <a:lstStyle/>
        <a:p>
          <a:endParaRPr lang="en-US"/>
        </a:p>
      </dgm:t>
    </dgm:pt>
    <dgm:pt modelId="{E544EA45-57B8-4A3B-816D-9B6D08B6437B}" type="pres">
      <dgm:prSet presAssocID="{81299FE7-60DC-45BF-B899-7A8C2DE44790}" presName="Name0" presStyleCnt="0">
        <dgm:presLayoutVars>
          <dgm:dir/>
          <dgm:animLvl val="lvl"/>
          <dgm:resizeHandles val="exact"/>
        </dgm:presLayoutVars>
      </dgm:prSet>
      <dgm:spPr/>
    </dgm:pt>
    <dgm:pt modelId="{583866CF-E1CA-4D2F-9924-A459BBF10E22}" type="pres">
      <dgm:prSet presAssocID="{E2C0FF2D-FB54-446F-9036-94652F9C744F}" presName="parTxOnly" presStyleLbl="node1" presStyleIdx="0" presStyleCnt="3">
        <dgm:presLayoutVars>
          <dgm:chMax val="0"/>
          <dgm:chPref val="0"/>
          <dgm:bulletEnabled val="1"/>
        </dgm:presLayoutVars>
      </dgm:prSet>
      <dgm:spPr/>
    </dgm:pt>
    <dgm:pt modelId="{981F92FE-F10C-4AB3-BCAE-4B1538E586E9}" type="pres">
      <dgm:prSet presAssocID="{079540B2-F3DA-45A4-A318-BB5D5613072A}" presName="parTxOnlySpace" presStyleCnt="0"/>
      <dgm:spPr/>
    </dgm:pt>
    <dgm:pt modelId="{1D036D2C-A8A3-4CE0-AC20-A4C02BF2B77E}" type="pres">
      <dgm:prSet presAssocID="{AA14BAA0-F4CE-408B-8661-D24637F7DAE0}" presName="parTxOnly" presStyleLbl="node1" presStyleIdx="1" presStyleCnt="3" custLinFactNeighborX="-64038" custLinFactNeighborY="1544">
        <dgm:presLayoutVars>
          <dgm:chMax val="0"/>
          <dgm:chPref val="0"/>
          <dgm:bulletEnabled val="1"/>
        </dgm:presLayoutVars>
      </dgm:prSet>
      <dgm:spPr/>
    </dgm:pt>
    <dgm:pt modelId="{E06C5613-4495-4322-A52B-3A6BE57FD37B}" type="pres">
      <dgm:prSet presAssocID="{4EC39E2F-B0D0-4411-B171-CF36A74E1D6C}" presName="parTxOnlySpace" presStyleCnt="0"/>
      <dgm:spPr/>
    </dgm:pt>
    <dgm:pt modelId="{A15FC625-B2B8-415B-BBFC-0CC381F45F0C}" type="pres">
      <dgm:prSet presAssocID="{5778A2E4-70B7-4AC2-8120-99F2A33B38E0}" presName="parTxOnly" presStyleLbl="node1" presStyleIdx="2" presStyleCnt="3" custLinFactX="-2488" custLinFactNeighborX="-100000" custLinFactNeighborY="1473">
        <dgm:presLayoutVars>
          <dgm:chMax val="0"/>
          <dgm:chPref val="0"/>
          <dgm:bulletEnabled val="1"/>
        </dgm:presLayoutVars>
      </dgm:prSet>
      <dgm:spPr/>
    </dgm:pt>
  </dgm:ptLst>
  <dgm:cxnLst>
    <dgm:cxn modelId="{0A3E7F1D-DE6E-4F3D-B171-76D7E4485BC4}" srcId="{81299FE7-60DC-45BF-B899-7A8C2DE44790}" destId="{AA14BAA0-F4CE-408B-8661-D24637F7DAE0}" srcOrd="1" destOrd="0" parTransId="{BC981332-9825-4288-8213-C2B937162273}" sibTransId="{4EC39E2F-B0D0-4411-B171-CF36A74E1D6C}"/>
    <dgm:cxn modelId="{2F043D31-3344-41E1-A5AD-90BD7FA7CE29}" type="presOf" srcId="{81299FE7-60DC-45BF-B899-7A8C2DE44790}" destId="{E544EA45-57B8-4A3B-816D-9B6D08B6437B}" srcOrd="0" destOrd="0" presId="urn:microsoft.com/office/officeart/2005/8/layout/chevron1"/>
    <dgm:cxn modelId="{30ECE034-3FDA-4288-9AEF-0BF42E445060}" srcId="{81299FE7-60DC-45BF-B899-7A8C2DE44790}" destId="{E2C0FF2D-FB54-446F-9036-94652F9C744F}" srcOrd="0" destOrd="0" parTransId="{7ECA8C28-7A34-4AFE-B85B-B1B351B1548A}" sibTransId="{079540B2-F3DA-45A4-A318-BB5D5613072A}"/>
    <dgm:cxn modelId="{A002A540-E5E0-4B32-BFD2-97CCA6565645}" type="presOf" srcId="{E2C0FF2D-FB54-446F-9036-94652F9C744F}" destId="{583866CF-E1CA-4D2F-9924-A459BBF10E22}" srcOrd="0" destOrd="0" presId="urn:microsoft.com/office/officeart/2005/8/layout/chevron1"/>
    <dgm:cxn modelId="{5388CB6C-3670-4C97-8003-918BB4107F0E}" srcId="{81299FE7-60DC-45BF-B899-7A8C2DE44790}" destId="{5778A2E4-70B7-4AC2-8120-99F2A33B38E0}" srcOrd="2" destOrd="0" parTransId="{4BCCB1D7-10B6-4C78-B078-CC3B8F5DA049}" sibTransId="{241BB47F-DEAB-4216-9518-3837940E5F7E}"/>
    <dgm:cxn modelId="{C5807393-CB58-43F2-AEA1-402B9B3D31AD}" type="presOf" srcId="{5778A2E4-70B7-4AC2-8120-99F2A33B38E0}" destId="{A15FC625-B2B8-415B-BBFC-0CC381F45F0C}" srcOrd="0" destOrd="0" presId="urn:microsoft.com/office/officeart/2005/8/layout/chevron1"/>
    <dgm:cxn modelId="{248674D6-4442-43BF-8D01-83C389529D0A}" type="presOf" srcId="{AA14BAA0-F4CE-408B-8661-D24637F7DAE0}" destId="{1D036D2C-A8A3-4CE0-AC20-A4C02BF2B77E}" srcOrd="0" destOrd="0" presId="urn:microsoft.com/office/officeart/2005/8/layout/chevron1"/>
    <dgm:cxn modelId="{326783DC-F654-4477-A7CE-E84FCFE3CFE2}" type="presParOf" srcId="{E544EA45-57B8-4A3B-816D-9B6D08B6437B}" destId="{583866CF-E1CA-4D2F-9924-A459BBF10E22}" srcOrd="0" destOrd="0" presId="urn:microsoft.com/office/officeart/2005/8/layout/chevron1"/>
    <dgm:cxn modelId="{DDFAD71D-A631-4935-A6CD-3B5EA4AB648A}" type="presParOf" srcId="{E544EA45-57B8-4A3B-816D-9B6D08B6437B}" destId="{981F92FE-F10C-4AB3-BCAE-4B1538E586E9}" srcOrd="1" destOrd="0" presId="urn:microsoft.com/office/officeart/2005/8/layout/chevron1"/>
    <dgm:cxn modelId="{CE8DBDEF-5E9B-49EC-BF97-6FAF578E7810}" type="presParOf" srcId="{E544EA45-57B8-4A3B-816D-9B6D08B6437B}" destId="{1D036D2C-A8A3-4CE0-AC20-A4C02BF2B77E}" srcOrd="2" destOrd="0" presId="urn:microsoft.com/office/officeart/2005/8/layout/chevron1"/>
    <dgm:cxn modelId="{E567F41D-EA2B-4CD6-A1B4-0FCC73A94962}" type="presParOf" srcId="{E544EA45-57B8-4A3B-816D-9B6D08B6437B}" destId="{E06C5613-4495-4322-A52B-3A6BE57FD37B}" srcOrd="3" destOrd="0" presId="urn:microsoft.com/office/officeart/2005/8/layout/chevron1"/>
    <dgm:cxn modelId="{DF130DEE-DBD8-4D53-8464-A346CC4B434B}" type="presParOf" srcId="{E544EA45-57B8-4A3B-816D-9B6D08B6437B}" destId="{A15FC625-B2B8-415B-BBFC-0CC381F45F0C}"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E3E909-446B-4EF0-B1E2-DDCFA2A014A6}" type="doc">
      <dgm:prSet loTypeId="urn:microsoft.com/office/officeart/2005/8/layout/vProcess5" loCatId="process" qsTypeId="urn:microsoft.com/office/officeart/2005/8/quickstyle/simple1" qsCatId="simple" csTypeId="urn:microsoft.com/office/officeart/2005/8/colors/accent2_3" csCatId="accent2" phldr="1"/>
      <dgm:spPr/>
      <dgm:t>
        <a:bodyPr/>
        <a:lstStyle/>
        <a:p>
          <a:endParaRPr lang="en-US"/>
        </a:p>
      </dgm:t>
    </dgm:pt>
    <dgm:pt modelId="{3DD030B1-56AE-4199-AD80-D4905F208B2A}">
      <dgm:prSet phldrT="[Text]"/>
      <dgm:spPr/>
      <dgm:t>
        <a:bodyPr/>
        <a:lstStyle/>
        <a:p>
          <a:r>
            <a:rPr lang="en-US" b="1" dirty="0"/>
            <a:t>5. Provide reasoning for your prediction</a:t>
          </a:r>
        </a:p>
      </dgm:t>
    </dgm:pt>
    <dgm:pt modelId="{A55DCEA7-8720-4D86-8516-7D8F50D764AB}" type="parTrans" cxnId="{6928CFC1-DA46-4649-B2EF-4982667A22D0}">
      <dgm:prSet/>
      <dgm:spPr/>
      <dgm:t>
        <a:bodyPr/>
        <a:lstStyle/>
        <a:p>
          <a:endParaRPr lang="en-US"/>
        </a:p>
      </dgm:t>
    </dgm:pt>
    <dgm:pt modelId="{218D0E27-4CC9-43ED-A6B9-496D68B23306}" type="sibTrans" cxnId="{6928CFC1-DA46-4649-B2EF-4982667A22D0}">
      <dgm:prSet/>
      <dgm:spPr/>
      <dgm:t>
        <a:bodyPr/>
        <a:lstStyle/>
        <a:p>
          <a:endParaRPr lang="en-US"/>
        </a:p>
      </dgm:t>
    </dgm:pt>
    <dgm:pt modelId="{40C02BF0-5D16-4A2B-8C9B-FE891BB3C8CC}" type="pres">
      <dgm:prSet presAssocID="{31E3E909-446B-4EF0-B1E2-DDCFA2A014A6}" presName="outerComposite" presStyleCnt="0">
        <dgm:presLayoutVars>
          <dgm:chMax val="5"/>
          <dgm:dir/>
          <dgm:resizeHandles val="exact"/>
        </dgm:presLayoutVars>
      </dgm:prSet>
      <dgm:spPr/>
    </dgm:pt>
    <dgm:pt modelId="{9A92161C-F325-4E23-B8E7-B66843426267}" type="pres">
      <dgm:prSet presAssocID="{31E3E909-446B-4EF0-B1E2-DDCFA2A014A6}" presName="dummyMaxCanvas" presStyleCnt="0">
        <dgm:presLayoutVars/>
      </dgm:prSet>
      <dgm:spPr/>
    </dgm:pt>
    <dgm:pt modelId="{E8866C6C-E291-4766-A0FE-E1E5D32FB280}" type="pres">
      <dgm:prSet presAssocID="{31E3E909-446B-4EF0-B1E2-DDCFA2A014A6}" presName="OneNode_1" presStyleLbl="node1" presStyleIdx="0" presStyleCnt="1" custLinFactNeighborX="-11511" custLinFactNeighborY="-10743">
        <dgm:presLayoutVars>
          <dgm:bulletEnabled val="1"/>
        </dgm:presLayoutVars>
      </dgm:prSet>
      <dgm:spPr/>
    </dgm:pt>
  </dgm:ptLst>
  <dgm:cxnLst>
    <dgm:cxn modelId="{E003DC43-951F-44C5-9CE9-0B5FDABDC6F2}" type="presOf" srcId="{3DD030B1-56AE-4199-AD80-D4905F208B2A}" destId="{E8866C6C-E291-4766-A0FE-E1E5D32FB280}" srcOrd="0" destOrd="0" presId="urn:microsoft.com/office/officeart/2005/8/layout/vProcess5"/>
    <dgm:cxn modelId="{DE4A1783-6512-4474-9607-9651982FF7BC}" type="presOf" srcId="{31E3E909-446B-4EF0-B1E2-DDCFA2A014A6}" destId="{40C02BF0-5D16-4A2B-8C9B-FE891BB3C8CC}" srcOrd="0" destOrd="0" presId="urn:microsoft.com/office/officeart/2005/8/layout/vProcess5"/>
    <dgm:cxn modelId="{6928CFC1-DA46-4649-B2EF-4982667A22D0}" srcId="{31E3E909-446B-4EF0-B1E2-DDCFA2A014A6}" destId="{3DD030B1-56AE-4199-AD80-D4905F208B2A}" srcOrd="0" destOrd="0" parTransId="{A55DCEA7-8720-4D86-8516-7D8F50D764AB}" sibTransId="{218D0E27-4CC9-43ED-A6B9-496D68B23306}"/>
    <dgm:cxn modelId="{D60845FC-50C8-45DA-9A3C-B4E27276A205}" type="presParOf" srcId="{40C02BF0-5D16-4A2B-8C9B-FE891BB3C8CC}" destId="{9A92161C-F325-4E23-B8E7-B66843426267}" srcOrd="0" destOrd="0" presId="urn:microsoft.com/office/officeart/2005/8/layout/vProcess5"/>
    <dgm:cxn modelId="{4B8BDAF9-B493-4C43-AAAE-886094BF327C}" type="presParOf" srcId="{40C02BF0-5D16-4A2B-8C9B-FE891BB3C8CC}" destId="{E8866C6C-E291-4766-A0FE-E1E5D32FB280}" srcOrd="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E7F4EA-337C-4DE1-B40E-EB9FA19984CC}"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2EBFBBD-ACE9-459B-B2AE-C2FCEB562082}">
      <dgm:prSet phldrT="[Text]"/>
      <dgm:spPr/>
      <dgm:t>
        <a:bodyPr/>
        <a:lstStyle/>
        <a:p>
          <a:r>
            <a:rPr lang="en-US" b="1" dirty="0"/>
            <a:t>Have you analyzed and understood the assignment?</a:t>
          </a:r>
        </a:p>
      </dgm:t>
    </dgm:pt>
    <dgm:pt modelId="{96F8BEDE-F698-4B20-98FE-DF4A01FE22C3}" type="parTrans" cxnId="{BC317259-18FF-4730-8566-4A80E18F4ADF}">
      <dgm:prSet/>
      <dgm:spPr/>
      <dgm:t>
        <a:bodyPr/>
        <a:lstStyle/>
        <a:p>
          <a:endParaRPr lang="en-US"/>
        </a:p>
      </dgm:t>
    </dgm:pt>
    <dgm:pt modelId="{C51DC100-A1C1-4BFC-9F26-10D901AD1D87}" type="sibTrans" cxnId="{BC317259-18FF-4730-8566-4A80E18F4ADF}">
      <dgm:prSet/>
      <dgm:spPr/>
      <dgm:t>
        <a:bodyPr/>
        <a:lstStyle/>
        <a:p>
          <a:endParaRPr lang="en-US"/>
        </a:p>
      </dgm:t>
    </dgm:pt>
    <dgm:pt modelId="{A12E70CB-34A5-479E-8A5C-3423FCB5040B}">
      <dgm:prSet phldrT="[Text]"/>
      <dgm:spPr/>
      <dgm:t>
        <a:bodyPr/>
        <a:lstStyle/>
        <a:p>
          <a:r>
            <a:rPr lang="en-US" b="1" dirty="0"/>
            <a:t>Do you know enough about the topic to write an informed response?</a:t>
          </a:r>
        </a:p>
      </dgm:t>
    </dgm:pt>
    <dgm:pt modelId="{0E0DE09B-FAEA-4575-A6A1-4E23BC65C1C6}" type="parTrans" cxnId="{29895AAE-CD3C-43CB-B68D-A09A3545C3A9}">
      <dgm:prSet/>
      <dgm:spPr/>
      <dgm:t>
        <a:bodyPr/>
        <a:lstStyle/>
        <a:p>
          <a:endParaRPr lang="en-US"/>
        </a:p>
      </dgm:t>
    </dgm:pt>
    <dgm:pt modelId="{AA43C99F-CC65-4BEB-B4E3-83C339FF6BEC}" type="sibTrans" cxnId="{29895AAE-CD3C-43CB-B68D-A09A3545C3A9}">
      <dgm:prSet/>
      <dgm:spPr/>
      <dgm:t>
        <a:bodyPr/>
        <a:lstStyle/>
        <a:p>
          <a:endParaRPr lang="en-US"/>
        </a:p>
      </dgm:t>
    </dgm:pt>
    <dgm:pt modelId="{83F2D6D2-5C9A-4959-BCC0-50F0216AE728}">
      <dgm:prSet phldrT="[Text]"/>
      <dgm:spPr/>
      <dgm:t>
        <a:bodyPr/>
        <a:lstStyle/>
        <a:p>
          <a:r>
            <a:rPr lang="en-US" b="1" dirty="0"/>
            <a:t>Are your ideas clear to you? Can you make them clear to others?</a:t>
          </a:r>
        </a:p>
      </dgm:t>
    </dgm:pt>
    <dgm:pt modelId="{25B294BB-398B-4C16-9037-D6A7A1943F83}" type="parTrans" cxnId="{D058CBF2-03CD-402C-B752-9A075D7516E6}">
      <dgm:prSet/>
      <dgm:spPr/>
      <dgm:t>
        <a:bodyPr/>
        <a:lstStyle/>
        <a:p>
          <a:endParaRPr lang="en-US"/>
        </a:p>
      </dgm:t>
    </dgm:pt>
    <dgm:pt modelId="{25EC83F7-EED9-46B5-A4FC-11B2643B9215}" type="sibTrans" cxnId="{D058CBF2-03CD-402C-B752-9A075D7516E6}">
      <dgm:prSet/>
      <dgm:spPr/>
      <dgm:t>
        <a:bodyPr/>
        <a:lstStyle/>
        <a:p>
          <a:endParaRPr lang="en-US"/>
        </a:p>
      </dgm:t>
    </dgm:pt>
    <dgm:pt modelId="{E13DEF48-E1E4-4E54-B0A3-E5ED5EB069FB}">
      <dgm:prSet phldrT="[Text]"/>
      <dgm:spPr/>
      <dgm:t>
        <a:bodyPr/>
        <a:lstStyle/>
        <a:p>
          <a:r>
            <a:rPr lang="en-US" b="1" dirty="0"/>
            <a:t>If so, you’re ready to get started!</a:t>
          </a:r>
        </a:p>
      </dgm:t>
    </dgm:pt>
    <dgm:pt modelId="{FA8CFF31-CC8D-4BCF-82D4-8A07FF7E3A95}" type="parTrans" cxnId="{52EABBFE-A2E2-4DCA-B1E8-BE14ECA2E7C7}">
      <dgm:prSet/>
      <dgm:spPr/>
      <dgm:t>
        <a:bodyPr/>
        <a:lstStyle/>
        <a:p>
          <a:endParaRPr lang="en-US"/>
        </a:p>
      </dgm:t>
    </dgm:pt>
    <dgm:pt modelId="{06B9A668-DE3D-4931-AECE-905377B9EE22}" type="sibTrans" cxnId="{52EABBFE-A2E2-4DCA-B1E8-BE14ECA2E7C7}">
      <dgm:prSet/>
      <dgm:spPr/>
      <dgm:t>
        <a:bodyPr/>
        <a:lstStyle/>
        <a:p>
          <a:endParaRPr lang="en-US"/>
        </a:p>
      </dgm:t>
    </dgm:pt>
    <dgm:pt modelId="{8D895623-5A82-4FDE-9B3A-1A00B33654FA}" type="pres">
      <dgm:prSet presAssocID="{6CE7F4EA-337C-4DE1-B40E-EB9FA19984CC}" presName="Name0" presStyleCnt="0">
        <dgm:presLayoutVars>
          <dgm:dir/>
          <dgm:resizeHandles val="exact"/>
        </dgm:presLayoutVars>
      </dgm:prSet>
      <dgm:spPr/>
    </dgm:pt>
    <dgm:pt modelId="{3BC41184-7A35-4249-8AE3-6EB875680380}" type="pres">
      <dgm:prSet presAssocID="{C2EBFBBD-ACE9-459B-B2AE-C2FCEB562082}" presName="node" presStyleLbl="node1" presStyleIdx="0" presStyleCnt="4">
        <dgm:presLayoutVars>
          <dgm:bulletEnabled val="1"/>
        </dgm:presLayoutVars>
      </dgm:prSet>
      <dgm:spPr/>
    </dgm:pt>
    <dgm:pt modelId="{F17FC3EB-5D72-443F-9F35-0BCDCB9D34AE}" type="pres">
      <dgm:prSet presAssocID="{C51DC100-A1C1-4BFC-9F26-10D901AD1D87}" presName="sibTrans" presStyleCnt="0"/>
      <dgm:spPr/>
    </dgm:pt>
    <dgm:pt modelId="{D4469E23-7991-4532-900F-B6BFBA894A95}" type="pres">
      <dgm:prSet presAssocID="{A12E70CB-34A5-479E-8A5C-3423FCB5040B}" presName="node" presStyleLbl="node1" presStyleIdx="1" presStyleCnt="4">
        <dgm:presLayoutVars>
          <dgm:bulletEnabled val="1"/>
        </dgm:presLayoutVars>
      </dgm:prSet>
      <dgm:spPr/>
    </dgm:pt>
    <dgm:pt modelId="{9CF9AB9E-0F62-4207-8EBE-E6E89313CC55}" type="pres">
      <dgm:prSet presAssocID="{AA43C99F-CC65-4BEB-B4E3-83C339FF6BEC}" presName="sibTrans" presStyleCnt="0"/>
      <dgm:spPr/>
    </dgm:pt>
    <dgm:pt modelId="{5F5F9949-415A-498B-A144-2080EDC263AD}" type="pres">
      <dgm:prSet presAssocID="{83F2D6D2-5C9A-4959-BCC0-50F0216AE728}" presName="node" presStyleLbl="node1" presStyleIdx="2" presStyleCnt="4">
        <dgm:presLayoutVars>
          <dgm:bulletEnabled val="1"/>
        </dgm:presLayoutVars>
      </dgm:prSet>
      <dgm:spPr/>
    </dgm:pt>
    <dgm:pt modelId="{68E3B81A-CA20-4505-926D-7F1CED1AB7B3}" type="pres">
      <dgm:prSet presAssocID="{25EC83F7-EED9-46B5-A4FC-11B2643B9215}" presName="sibTrans" presStyleCnt="0"/>
      <dgm:spPr/>
    </dgm:pt>
    <dgm:pt modelId="{E63B1D9A-6754-4ADA-9FD8-DA38257AAB56}" type="pres">
      <dgm:prSet presAssocID="{E13DEF48-E1E4-4E54-B0A3-E5ED5EB069FB}" presName="node" presStyleLbl="node1" presStyleIdx="3" presStyleCnt="4">
        <dgm:presLayoutVars>
          <dgm:bulletEnabled val="1"/>
        </dgm:presLayoutVars>
      </dgm:prSet>
      <dgm:spPr/>
    </dgm:pt>
  </dgm:ptLst>
  <dgm:cxnLst>
    <dgm:cxn modelId="{E9AB8406-5851-4826-B779-A6AA95418972}" type="presOf" srcId="{A12E70CB-34A5-479E-8A5C-3423FCB5040B}" destId="{D4469E23-7991-4532-900F-B6BFBA894A95}" srcOrd="0" destOrd="0" presId="urn:microsoft.com/office/officeart/2005/8/layout/hList6"/>
    <dgm:cxn modelId="{DD534B0E-A6E1-4347-A9A6-89441861E42C}" type="presOf" srcId="{C2EBFBBD-ACE9-459B-B2AE-C2FCEB562082}" destId="{3BC41184-7A35-4249-8AE3-6EB875680380}" srcOrd="0" destOrd="0" presId="urn:microsoft.com/office/officeart/2005/8/layout/hList6"/>
    <dgm:cxn modelId="{B04B853B-B8BF-468F-B001-8F3CC42A9B00}" type="presOf" srcId="{E13DEF48-E1E4-4E54-B0A3-E5ED5EB069FB}" destId="{E63B1D9A-6754-4ADA-9FD8-DA38257AAB56}" srcOrd="0" destOrd="0" presId="urn:microsoft.com/office/officeart/2005/8/layout/hList6"/>
    <dgm:cxn modelId="{BC317259-18FF-4730-8566-4A80E18F4ADF}" srcId="{6CE7F4EA-337C-4DE1-B40E-EB9FA19984CC}" destId="{C2EBFBBD-ACE9-459B-B2AE-C2FCEB562082}" srcOrd="0" destOrd="0" parTransId="{96F8BEDE-F698-4B20-98FE-DF4A01FE22C3}" sibTransId="{C51DC100-A1C1-4BFC-9F26-10D901AD1D87}"/>
    <dgm:cxn modelId="{5642F680-A6FF-4EB0-AD48-A6A9B0A0B2A2}" type="presOf" srcId="{83F2D6D2-5C9A-4959-BCC0-50F0216AE728}" destId="{5F5F9949-415A-498B-A144-2080EDC263AD}" srcOrd="0" destOrd="0" presId="urn:microsoft.com/office/officeart/2005/8/layout/hList6"/>
    <dgm:cxn modelId="{29895AAE-CD3C-43CB-B68D-A09A3545C3A9}" srcId="{6CE7F4EA-337C-4DE1-B40E-EB9FA19984CC}" destId="{A12E70CB-34A5-479E-8A5C-3423FCB5040B}" srcOrd="1" destOrd="0" parTransId="{0E0DE09B-FAEA-4575-A6A1-4E23BC65C1C6}" sibTransId="{AA43C99F-CC65-4BEB-B4E3-83C339FF6BEC}"/>
    <dgm:cxn modelId="{D058CBF2-03CD-402C-B752-9A075D7516E6}" srcId="{6CE7F4EA-337C-4DE1-B40E-EB9FA19984CC}" destId="{83F2D6D2-5C9A-4959-BCC0-50F0216AE728}" srcOrd="2" destOrd="0" parTransId="{25B294BB-398B-4C16-9037-D6A7A1943F83}" sibTransId="{25EC83F7-EED9-46B5-A4FC-11B2643B9215}"/>
    <dgm:cxn modelId="{52EABBFE-A2E2-4DCA-B1E8-BE14ECA2E7C7}" srcId="{6CE7F4EA-337C-4DE1-B40E-EB9FA19984CC}" destId="{E13DEF48-E1E4-4E54-B0A3-E5ED5EB069FB}" srcOrd="3" destOrd="0" parTransId="{FA8CFF31-CC8D-4BCF-82D4-8A07FF7E3A95}" sibTransId="{06B9A668-DE3D-4931-AECE-905377B9EE22}"/>
    <dgm:cxn modelId="{6EDDEEFF-A4D3-461E-BDE2-E57973125F12}" type="presOf" srcId="{6CE7F4EA-337C-4DE1-B40E-EB9FA19984CC}" destId="{8D895623-5A82-4FDE-9B3A-1A00B33654FA}" srcOrd="0" destOrd="0" presId="urn:microsoft.com/office/officeart/2005/8/layout/hList6"/>
    <dgm:cxn modelId="{5ABAADFD-2C64-4E47-8406-A13C9CA73237}" type="presParOf" srcId="{8D895623-5A82-4FDE-9B3A-1A00B33654FA}" destId="{3BC41184-7A35-4249-8AE3-6EB875680380}" srcOrd="0" destOrd="0" presId="urn:microsoft.com/office/officeart/2005/8/layout/hList6"/>
    <dgm:cxn modelId="{16C798C4-D9CC-4162-9A50-7C7BCAADA869}" type="presParOf" srcId="{8D895623-5A82-4FDE-9B3A-1A00B33654FA}" destId="{F17FC3EB-5D72-443F-9F35-0BCDCB9D34AE}" srcOrd="1" destOrd="0" presId="urn:microsoft.com/office/officeart/2005/8/layout/hList6"/>
    <dgm:cxn modelId="{49767BF5-F5D0-4F20-A15E-BB21FD8D3200}" type="presParOf" srcId="{8D895623-5A82-4FDE-9B3A-1A00B33654FA}" destId="{D4469E23-7991-4532-900F-B6BFBA894A95}" srcOrd="2" destOrd="0" presId="urn:microsoft.com/office/officeart/2005/8/layout/hList6"/>
    <dgm:cxn modelId="{F1FD37AF-B3F4-4795-97AE-BFB387AAB717}" type="presParOf" srcId="{8D895623-5A82-4FDE-9B3A-1A00B33654FA}" destId="{9CF9AB9E-0F62-4207-8EBE-E6E89313CC55}" srcOrd="3" destOrd="0" presId="urn:microsoft.com/office/officeart/2005/8/layout/hList6"/>
    <dgm:cxn modelId="{4BB5A7E9-4C61-47E3-BB29-E2B9A2C90D59}" type="presParOf" srcId="{8D895623-5A82-4FDE-9B3A-1A00B33654FA}" destId="{5F5F9949-415A-498B-A144-2080EDC263AD}" srcOrd="4" destOrd="0" presId="urn:microsoft.com/office/officeart/2005/8/layout/hList6"/>
    <dgm:cxn modelId="{492D345C-C517-4F3A-BB5D-B5844B753423}" type="presParOf" srcId="{8D895623-5A82-4FDE-9B3A-1A00B33654FA}" destId="{68E3B81A-CA20-4505-926D-7F1CED1AB7B3}" srcOrd="5" destOrd="0" presId="urn:microsoft.com/office/officeart/2005/8/layout/hList6"/>
    <dgm:cxn modelId="{E59F2106-BE62-4630-9B3A-0EA4C1EF804F}" type="presParOf" srcId="{8D895623-5A82-4FDE-9B3A-1A00B33654FA}" destId="{E63B1D9A-6754-4ADA-9FD8-DA38257AAB56}"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866CF-E1CA-4D2F-9924-A459BBF10E22}">
      <dsp:nvSpPr>
        <dsp:cNvPr id="0" name=""/>
        <dsp:cNvSpPr/>
      </dsp:nvSpPr>
      <dsp:spPr>
        <a:xfrm>
          <a:off x="3576" y="2684612"/>
          <a:ext cx="4357695" cy="174307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52007" rIns="52007" bIns="52007" numCol="1" spcCol="1270" anchor="ctr" anchorCtr="0">
          <a:noAutofit/>
        </a:bodyPr>
        <a:lstStyle/>
        <a:p>
          <a:pPr marL="0" lvl="0" indent="0" algn="ctr" defTabSz="1733550">
            <a:lnSpc>
              <a:spcPct val="90000"/>
            </a:lnSpc>
            <a:spcBef>
              <a:spcPct val="0"/>
            </a:spcBef>
            <a:spcAft>
              <a:spcPct val="35000"/>
            </a:spcAft>
            <a:buNone/>
          </a:pPr>
          <a:r>
            <a:rPr lang="en-US" sz="3900" b="1" kern="1200" dirty="0"/>
            <a:t>1. Analyze Prompt</a:t>
          </a:r>
        </a:p>
      </dsp:txBody>
      <dsp:txXfrm>
        <a:off x="875115" y="2684612"/>
        <a:ext cx="2614617" cy="1743078"/>
      </dsp:txXfrm>
    </dsp:sp>
    <dsp:sp modelId="{1D036D2C-A8A3-4CE0-AC20-A4C02BF2B77E}">
      <dsp:nvSpPr>
        <dsp:cNvPr id="0" name=""/>
        <dsp:cNvSpPr/>
      </dsp:nvSpPr>
      <dsp:spPr>
        <a:xfrm>
          <a:off x="3646444" y="2711525"/>
          <a:ext cx="4357695" cy="1743078"/>
        </a:xfrm>
        <a:prstGeom prst="chevron">
          <a:avLst/>
        </a:prstGeom>
        <a:solidFill>
          <a:schemeClr val="accent2">
            <a:hueOff val="-259128"/>
            <a:satOff val="2510"/>
            <a:lumOff val="-77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52007" rIns="52007" bIns="52007" numCol="1" spcCol="1270" anchor="ctr" anchorCtr="0">
          <a:noAutofit/>
        </a:bodyPr>
        <a:lstStyle/>
        <a:p>
          <a:pPr marL="0" lvl="0" indent="0" algn="ctr" defTabSz="1733550">
            <a:lnSpc>
              <a:spcPct val="90000"/>
            </a:lnSpc>
            <a:spcBef>
              <a:spcPct val="0"/>
            </a:spcBef>
            <a:spcAft>
              <a:spcPct val="35000"/>
            </a:spcAft>
            <a:buNone/>
          </a:pPr>
          <a:r>
            <a:rPr lang="en-US" sz="3900" b="1" kern="1200" dirty="0"/>
            <a:t>2. Research</a:t>
          </a:r>
        </a:p>
      </dsp:txBody>
      <dsp:txXfrm>
        <a:off x="4517983" y="2711525"/>
        <a:ext cx="2614617" cy="1743078"/>
      </dsp:txXfrm>
    </dsp:sp>
    <dsp:sp modelId="{A15FC625-B2B8-415B-BBFC-0CC381F45F0C}">
      <dsp:nvSpPr>
        <dsp:cNvPr id="0" name=""/>
        <dsp:cNvSpPr/>
      </dsp:nvSpPr>
      <dsp:spPr>
        <a:xfrm>
          <a:off x="7303239" y="2710287"/>
          <a:ext cx="4357695" cy="1743078"/>
        </a:xfrm>
        <a:prstGeom prst="chevron">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52007" rIns="52007" bIns="52007" numCol="1" spcCol="1270" anchor="ctr" anchorCtr="0">
          <a:noAutofit/>
        </a:bodyPr>
        <a:lstStyle/>
        <a:p>
          <a:pPr marL="0" lvl="0" indent="0" algn="ctr" defTabSz="1733550">
            <a:lnSpc>
              <a:spcPct val="90000"/>
            </a:lnSpc>
            <a:spcBef>
              <a:spcPct val="0"/>
            </a:spcBef>
            <a:spcAft>
              <a:spcPct val="35000"/>
            </a:spcAft>
            <a:buNone/>
          </a:pPr>
          <a:r>
            <a:rPr lang="en-US" sz="3900" b="1" kern="1200" dirty="0"/>
            <a:t>3. Organize Ideas</a:t>
          </a:r>
        </a:p>
      </dsp:txBody>
      <dsp:txXfrm>
        <a:off x="8174778" y="2710287"/>
        <a:ext cx="2614617" cy="17430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866C6C-E291-4766-A0FE-E1E5D32FB280}">
      <dsp:nvSpPr>
        <dsp:cNvPr id="0" name=""/>
        <dsp:cNvSpPr/>
      </dsp:nvSpPr>
      <dsp:spPr>
        <a:xfrm>
          <a:off x="0" y="277962"/>
          <a:ext cx="5804995" cy="708059"/>
        </a:xfrm>
        <a:prstGeom prst="roundRect">
          <a:avLst>
            <a:gd name="adj" fmla="val 1000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t>5. Provide reasoning for your prediction</a:t>
          </a:r>
        </a:p>
      </dsp:txBody>
      <dsp:txXfrm>
        <a:off x="20738" y="298700"/>
        <a:ext cx="5763519" cy="6665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C41184-7A35-4249-8AE3-6EB875680380}">
      <dsp:nvSpPr>
        <dsp:cNvPr id="0" name=""/>
        <dsp:cNvSpPr/>
      </dsp:nvSpPr>
      <dsp:spPr>
        <a:xfrm rot="16200000">
          <a:off x="-1133250" y="1135565"/>
          <a:ext cx="4542120" cy="2270989"/>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186" bIns="0" numCol="1" spcCol="1270" anchor="ctr" anchorCtr="0">
          <a:noAutofit/>
        </a:bodyPr>
        <a:lstStyle/>
        <a:p>
          <a:pPr marL="0" lvl="0" indent="0" algn="ctr" defTabSz="1066800">
            <a:lnSpc>
              <a:spcPct val="90000"/>
            </a:lnSpc>
            <a:spcBef>
              <a:spcPct val="0"/>
            </a:spcBef>
            <a:spcAft>
              <a:spcPct val="35000"/>
            </a:spcAft>
            <a:buNone/>
          </a:pPr>
          <a:r>
            <a:rPr lang="en-US" sz="2400" b="1" kern="1200" dirty="0"/>
            <a:t>Have you analyzed and understood the assignment?</a:t>
          </a:r>
        </a:p>
      </dsp:txBody>
      <dsp:txXfrm rot="5400000">
        <a:off x="2315" y="908424"/>
        <a:ext cx="2270989" cy="2725272"/>
      </dsp:txXfrm>
    </dsp:sp>
    <dsp:sp modelId="{D4469E23-7991-4532-900F-B6BFBA894A95}">
      <dsp:nvSpPr>
        <dsp:cNvPr id="0" name=""/>
        <dsp:cNvSpPr/>
      </dsp:nvSpPr>
      <dsp:spPr>
        <a:xfrm rot="16200000">
          <a:off x="1308063" y="1135565"/>
          <a:ext cx="4542120" cy="2270989"/>
        </a:xfrm>
        <a:prstGeom prst="flowChartManualOperation">
          <a:avLst/>
        </a:prstGeom>
        <a:solidFill>
          <a:schemeClr val="accent2">
            <a:hueOff val="-172752"/>
            <a:satOff val="1674"/>
            <a:lumOff val="-51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186" bIns="0" numCol="1" spcCol="1270" anchor="ctr" anchorCtr="0">
          <a:noAutofit/>
        </a:bodyPr>
        <a:lstStyle/>
        <a:p>
          <a:pPr marL="0" lvl="0" indent="0" algn="ctr" defTabSz="1066800">
            <a:lnSpc>
              <a:spcPct val="90000"/>
            </a:lnSpc>
            <a:spcBef>
              <a:spcPct val="0"/>
            </a:spcBef>
            <a:spcAft>
              <a:spcPct val="35000"/>
            </a:spcAft>
            <a:buNone/>
          </a:pPr>
          <a:r>
            <a:rPr lang="en-US" sz="2400" b="1" kern="1200" dirty="0"/>
            <a:t>Do you know enough about the topic to write an informed response?</a:t>
          </a:r>
        </a:p>
      </dsp:txBody>
      <dsp:txXfrm rot="5400000">
        <a:off x="2443628" y="908424"/>
        <a:ext cx="2270989" cy="2725272"/>
      </dsp:txXfrm>
    </dsp:sp>
    <dsp:sp modelId="{5F5F9949-415A-498B-A144-2080EDC263AD}">
      <dsp:nvSpPr>
        <dsp:cNvPr id="0" name=""/>
        <dsp:cNvSpPr/>
      </dsp:nvSpPr>
      <dsp:spPr>
        <a:xfrm rot="16200000">
          <a:off x="3749376" y="1135565"/>
          <a:ext cx="4542120" cy="2270989"/>
        </a:xfrm>
        <a:prstGeom prst="flowChartManualOperation">
          <a:avLst/>
        </a:prstGeom>
        <a:solidFill>
          <a:schemeClr val="accent2">
            <a:hueOff val="-345504"/>
            <a:satOff val="3347"/>
            <a:lumOff val="-103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186" bIns="0" numCol="1" spcCol="1270" anchor="ctr" anchorCtr="0">
          <a:noAutofit/>
        </a:bodyPr>
        <a:lstStyle/>
        <a:p>
          <a:pPr marL="0" lvl="0" indent="0" algn="ctr" defTabSz="1066800">
            <a:lnSpc>
              <a:spcPct val="90000"/>
            </a:lnSpc>
            <a:spcBef>
              <a:spcPct val="0"/>
            </a:spcBef>
            <a:spcAft>
              <a:spcPct val="35000"/>
            </a:spcAft>
            <a:buNone/>
          </a:pPr>
          <a:r>
            <a:rPr lang="en-US" sz="2400" b="1" kern="1200" dirty="0"/>
            <a:t>Are your ideas clear to you? Can you make them clear to others?</a:t>
          </a:r>
        </a:p>
      </dsp:txBody>
      <dsp:txXfrm rot="5400000">
        <a:off x="4884941" y="908424"/>
        <a:ext cx="2270989" cy="2725272"/>
      </dsp:txXfrm>
    </dsp:sp>
    <dsp:sp modelId="{E63B1D9A-6754-4ADA-9FD8-DA38257AAB56}">
      <dsp:nvSpPr>
        <dsp:cNvPr id="0" name=""/>
        <dsp:cNvSpPr/>
      </dsp:nvSpPr>
      <dsp:spPr>
        <a:xfrm rot="16200000">
          <a:off x="6190690" y="1135565"/>
          <a:ext cx="4542120" cy="2270989"/>
        </a:xfrm>
        <a:prstGeom prst="flowChartManualOperation">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186" bIns="0" numCol="1" spcCol="1270" anchor="ctr" anchorCtr="0">
          <a:noAutofit/>
        </a:bodyPr>
        <a:lstStyle/>
        <a:p>
          <a:pPr marL="0" lvl="0" indent="0" algn="ctr" defTabSz="1066800">
            <a:lnSpc>
              <a:spcPct val="90000"/>
            </a:lnSpc>
            <a:spcBef>
              <a:spcPct val="0"/>
            </a:spcBef>
            <a:spcAft>
              <a:spcPct val="35000"/>
            </a:spcAft>
            <a:buNone/>
          </a:pPr>
          <a:r>
            <a:rPr lang="en-US" sz="2400" b="1" kern="1200" dirty="0"/>
            <a:t>If so, you’re ready to get started!</a:t>
          </a:r>
        </a:p>
      </dsp:txBody>
      <dsp:txXfrm rot="5400000">
        <a:off x="7326255" y="908424"/>
        <a:ext cx="2270989" cy="272527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t>1/10/2023</a:t>
            </a:fld>
            <a:endParaRPr lang="en-US" dirty="0"/>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t>‹#›</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GB" smtClean="0"/>
              <a:t>10/01/2023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GB" smtClean="0"/>
              <a:t>‹#›</a:t>
            </a:fld>
            <a:endParaRPr lang="en-GB"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a:t>
            </a:fld>
            <a:endParaRPr lang="en-GB" dirty="0"/>
          </a:p>
        </p:txBody>
      </p:sp>
    </p:spTree>
    <p:extLst>
      <p:ext uri="{BB962C8B-B14F-4D97-AF65-F5344CB8AC3E}">
        <p14:creationId xmlns:p14="http://schemas.microsoft.com/office/powerpoint/2010/main" val="3259179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10</a:t>
            </a:fld>
            <a:endParaRPr lang="en-GB" dirty="0"/>
          </a:p>
        </p:txBody>
      </p:sp>
    </p:spTree>
    <p:extLst>
      <p:ext uri="{BB962C8B-B14F-4D97-AF65-F5344CB8AC3E}">
        <p14:creationId xmlns:p14="http://schemas.microsoft.com/office/powerpoint/2010/main" val="3103897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11</a:t>
            </a:fld>
            <a:endParaRPr lang="en-GB" dirty="0"/>
          </a:p>
        </p:txBody>
      </p:sp>
    </p:spTree>
    <p:extLst>
      <p:ext uri="{BB962C8B-B14F-4D97-AF65-F5344CB8AC3E}">
        <p14:creationId xmlns:p14="http://schemas.microsoft.com/office/powerpoint/2010/main" val="1296401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12</a:t>
            </a:fld>
            <a:endParaRPr lang="en-GB" dirty="0"/>
          </a:p>
        </p:txBody>
      </p:sp>
    </p:spTree>
    <p:extLst>
      <p:ext uri="{BB962C8B-B14F-4D97-AF65-F5344CB8AC3E}">
        <p14:creationId xmlns:p14="http://schemas.microsoft.com/office/powerpoint/2010/main" val="2346116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13</a:t>
            </a:fld>
            <a:endParaRPr lang="en-GB" dirty="0"/>
          </a:p>
        </p:txBody>
      </p:sp>
    </p:spTree>
    <p:extLst>
      <p:ext uri="{BB962C8B-B14F-4D97-AF65-F5344CB8AC3E}">
        <p14:creationId xmlns:p14="http://schemas.microsoft.com/office/powerpoint/2010/main" val="145455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14</a:t>
            </a:fld>
            <a:endParaRPr lang="en-GB" dirty="0"/>
          </a:p>
        </p:txBody>
      </p:sp>
    </p:spTree>
    <p:extLst>
      <p:ext uri="{BB962C8B-B14F-4D97-AF65-F5344CB8AC3E}">
        <p14:creationId xmlns:p14="http://schemas.microsoft.com/office/powerpoint/2010/main" val="1442552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15</a:t>
            </a:fld>
            <a:endParaRPr lang="en-GB" dirty="0"/>
          </a:p>
        </p:txBody>
      </p:sp>
    </p:spTree>
    <p:extLst>
      <p:ext uri="{BB962C8B-B14F-4D97-AF65-F5344CB8AC3E}">
        <p14:creationId xmlns:p14="http://schemas.microsoft.com/office/powerpoint/2010/main" val="3914116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16</a:t>
            </a:fld>
            <a:endParaRPr lang="en-GB" dirty="0"/>
          </a:p>
        </p:txBody>
      </p:sp>
    </p:spTree>
    <p:extLst>
      <p:ext uri="{BB962C8B-B14F-4D97-AF65-F5344CB8AC3E}">
        <p14:creationId xmlns:p14="http://schemas.microsoft.com/office/powerpoint/2010/main" val="2773915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17</a:t>
            </a:fld>
            <a:endParaRPr lang="en-GB" dirty="0"/>
          </a:p>
        </p:txBody>
      </p:sp>
    </p:spTree>
    <p:extLst>
      <p:ext uri="{BB962C8B-B14F-4D97-AF65-F5344CB8AC3E}">
        <p14:creationId xmlns:p14="http://schemas.microsoft.com/office/powerpoint/2010/main" val="3510610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18</a:t>
            </a:fld>
            <a:endParaRPr lang="en-GB" dirty="0"/>
          </a:p>
        </p:txBody>
      </p:sp>
    </p:spTree>
    <p:extLst>
      <p:ext uri="{BB962C8B-B14F-4D97-AF65-F5344CB8AC3E}">
        <p14:creationId xmlns:p14="http://schemas.microsoft.com/office/powerpoint/2010/main" val="2564074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19</a:t>
            </a:fld>
            <a:endParaRPr lang="en-GB" dirty="0"/>
          </a:p>
        </p:txBody>
      </p:sp>
    </p:spTree>
    <p:extLst>
      <p:ext uri="{BB962C8B-B14F-4D97-AF65-F5344CB8AC3E}">
        <p14:creationId xmlns:p14="http://schemas.microsoft.com/office/powerpoint/2010/main" val="3548310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a:t>
            </a:fld>
            <a:endParaRPr lang="en-GB" dirty="0"/>
          </a:p>
        </p:txBody>
      </p:sp>
    </p:spTree>
    <p:extLst>
      <p:ext uri="{BB962C8B-B14F-4D97-AF65-F5344CB8AC3E}">
        <p14:creationId xmlns:p14="http://schemas.microsoft.com/office/powerpoint/2010/main" val="2088298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20</a:t>
            </a:fld>
            <a:endParaRPr lang="en-GB" dirty="0"/>
          </a:p>
        </p:txBody>
      </p:sp>
    </p:spTree>
    <p:extLst>
      <p:ext uri="{BB962C8B-B14F-4D97-AF65-F5344CB8AC3E}">
        <p14:creationId xmlns:p14="http://schemas.microsoft.com/office/powerpoint/2010/main" val="4285530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21</a:t>
            </a:fld>
            <a:endParaRPr lang="en-GB" dirty="0"/>
          </a:p>
        </p:txBody>
      </p:sp>
    </p:spTree>
    <p:extLst>
      <p:ext uri="{BB962C8B-B14F-4D97-AF65-F5344CB8AC3E}">
        <p14:creationId xmlns:p14="http://schemas.microsoft.com/office/powerpoint/2010/main" val="787097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22</a:t>
            </a:fld>
            <a:endParaRPr lang="en-GB" dirty="0"/>
          </a:p>
        </p:txBody>
      </p:sp>
    </p:spTree>
    <p:extLst>
      <p:ext uri="{BB962C8B-B14F-4D97-AF65-F5344CB8AC3E}">
        <p14:creationId xmlns:p14="http://schemas.microsoft.com/office/powerpoint/2010/main" val="1085195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27</a:t>
            </a:fld>
            <a:endParaRPr lang="en-GB" dirty="0"/>
          </a:p>
        </p:txBody>
      </p:sp>
    </p:spTree>
    <p:extLst>
      <p:ext uri="{BB962C8B-B14F-4D97-AF65-F5344CB8AC3E}">
        <p14:creationId xmlns:p14="http://schemas.microsoft.com/office/powerpoint/2010/main" val="988244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28</a:t>
            </a:fld>
            <a:endParaRPr lang="en-GB" dirty="0"/>
          </a:p>
        </p:txBody>
      </p:sp>
    </p:spTree>
    <p:extLst>
      <p:ext uri="{BB962C8B-B14F-4D97-AF65-F5344CB8AC3E}">
        <p14:creationId xmlns:p14="http://schemas.microsoft.com/office/powerpoint/2010/main" val="2777029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29</a:t>
            </a:fld>
            <a:endParaRPr lang="en-GB" dirty="0"/>
          </a:p>
        </p:txBody>
      </p:sp>
    </p:spTree>
    <p:extLst>
      <p:ext uri="{BB962C8B-B14F-4D97-AF65-F5344CB8AC3E}">
        <p14:creationId xmlns:p14="http://schemas.microsoft.com/office/powerpoint/2010/main" val="279443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30</a:t>
            </a:fld>
            <a:endParaRPr lang="en-GB" dirty="0"/>
          </a:p>
        </p:txBody>
      </p:sp>
    </p:spTree>
    <p:extLst>
      <p:ext uri="{BB962C8B-B14F-4D97-AF65-F5344CB8AC3E}">
        <p14:creationId xmlns:p14="http://schemas.microsoft.com/office/powerpoint/2010/main" val="1510064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31</a:t>
            </a:fld>
            <a:endParaRPr lang="en-GB" dirty="0"/>
          </a:p>
        </p:txBody>
      </p:sp>
    </p:spTree>
    <p:extLst>
      <p:ext uri="{BB962C8B-B14F-4D97-AF65-F5344CB8AC3E}">
        <p14:creationId xmlns:p14="http://schemas.microsoft.com/office/powerpoint/2010/main" val="3506922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32</a:t>
            </a:fld>
            <a:endParaRPr lang="en-GB" dirty="0"/>
          </a:p>
        </p:txBody>
      </p:sp>
    </p:spTree>
    <p:extLst>
      <p:ext uri="{BB962C8B-B14F-4D97-AF65-F5344CB8AC3E}">
        <p14:creationId xmlns:p14="http://schemas.microsoft.com/office/powerpoint/2010/main" val="2613483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33</a:t>
            </a:fld>
            <a:endParaRPr lang="en-GB" dirty="0"/>
          </a:p>
        </p:txBody>
      </p:sp>
    </p:spTree>
    <p:extLst>
      <p:ext uri="{BB962C8B-B14F-4D97-AF65-F5344CB8AC3E}">
        <p14:creationId xmlns:p14="http://schemas.microsoft.com/office/powerpoint/2010/main" val="3566400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a:t>
            </a:fld>
            <a:endParaRPr lang="en-GB" dirty="0"/>
          </a:p>
        </p:txBody>
      </p:sp>
    </p:spTree>
    <p:extLst>
      <p:ext uri="{BB962C8B-B14F-4D97-AF65-F5344CB8AC3E}">
        <p14:creationId xmlns:p14="http://schemas.microsoft.com/office/powerpoint/2010/main" val="1210831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34</a:t>
            </a:fld>
            <a:endParaRPr lang="en-GB" dirty="0"/>
          </a:p>
        </p:txBody>
      </p:sp>
    </p:spTree>
    <p:extLst>
      <p:ext uri="{BB962C8B-B14F-4D97-AF65-F5344CB8AC3E}">
        <p14:creationId xmlns:p14="http://schemas.microsoft.com/office/powerpoint/2010/main" val="2148411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35</a:t>
            </a:fld>
            <a:endParaRPr lang="en-GB" dirty="0"/>
          </a:p>
        </p:txBody>
      </p:sp>
    </p:spTree>
    <p:extLst>
      <p:ext uri="{BB962C8B-B14F-4D97-AF65-F5344CB8AC3E}">
        <p14:creationId xmlns:p14="http://schemas.microsoft.com/office/powerpoint/2010/main" val="95418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36</a:t>
            </a:fld>
            <a:endParaRPr lang="en-GB" dirty="0"/>
          </a:p>
        </p:txBody>
      </p:sp>
    </p:spTree>
    <p:extLst>
      <p:ext uri="{BB962C8B-B14F-4D97-AF65-F5344CB8AC3E}">
        <p14:creationId xmlns:p14="http://schemas.microsoft.com/office/powerpoint/2010/main" val="3409440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37</a:t>
            </a:fld>
            <a:endParaRPr lang="en-GB" dirty="0"/>
          </a:p>
        </p:txBody>
      </p:sp>
    </p:spTree>
    <p:extLst>
      <p:ext uri="{BB962C8B-B14F-4D97-AF65-F5344CB8AC3E}">
        <p14:creationId xmlns:p14="http://schemas.microsoft.com/office/powerpoint/2010/main" val="795458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38</a:t>
            </a:fld>
            <a:endParaRPr lang="en-GB" dirty="0"/>
          </a:p>
        </p:txBody>
      </p:sp>
    </p:spTree>
    <p:extLst>
      <p:ext uri="{BB962C8B-B14F-4D97-AF65-F5344CB8AC3E}">
        <p14:creationId xmlns:p14="http://schemas.microsoft.com/office/powerpoint/2010/main" val="1916167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39</a:t>
            </a:fld>
            <a:endParaRPr lang="en-GB" dirty="0"/>
          </a:p>
        </p:txBody>
      </p:sp>
    </p:spTree>
    <p:extLst>
      <p:ext uri="{BB962C8B-B14F-4D97-AF65-F5344CB8AC3E}">
        <p14:creationId xmlns:p14="http://schemas.microsoft.com/office/powerpoint/2010/main" val="917666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40</a:t>
            </a:fld>
            <a:endParaRPr lang="en-GB" dirty="0"/>
          </a:p>
        </p:txBody>
      </p:sp>
    </p:spTree>
    <p:extLst>
      <p:ext uri="{BB962C8B-B14F-4D97-AF65-F5344CB8AC3E}">
        <p14:creationId xmlns:p14="http://schemas.microsoft.com/office/powerpoint/2010/main" val="3041653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4</a:t>
            </a:fld>
            <a:endParaRPr lang="en-GB" dirty="0"/>
          </a:p>
        </p:txBody>
      </p:sp>
    </p:spTree>
    <p:extLst>
      <p:ext uri="{BB962C8B-B14F-4D97-AF65-F5344CB8AC3E}">
        <p14:creationId xmlns:p14="http://schemas.microsoft.com/office/powerpoint/2010/main" val="858403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5</a:t>
            </a:fld>
            <a:endParaRPr lang="en-GB" dirty="0"/>
          </a:p>
        </p:txBody>
      </p:sp>
    </p:spTree>
    <p:extLst>
      <p:ext uri="{BB962C8B-B14F-4D97-AF65-F5344CB8AC3E}">
        <p14:creationId xmlns:p14="http://schemas.microsoft.com/office/powerpoint/2010/main" val="328950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6</a:t>
            </a:fld>
            <a:endParaRPr lang="en-GB" dirty="0"/>
          </a:p>
        </p:txBody>
      </p:sp>
    </p:spTree>
    <p:extLst>
      <p:ext uri="{BB962C8B-B14F-4D97-AF65-F5344CB8AC3E}">
        <p14:creationId xmlns:p14="http://schemas.microsoft.com/office/powerpoint/2010/main" val="1189687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7</a:t>
            </a:fld>
            <a:endParaRPr lang="en-GB" dirty="0"/>
          </a:p>
        </p:txBody>
      </p:sp>
    </p:spTree>
    <p:extLst>
      <p:ext uri="{BB962C8B-B14F-4D97-AF65-F5344CB8AC3E}">
        <p14:creationId xmlns:p14="http://schemas.microsoft.com/office/powerpoint/2010/main" val="42057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8</a:t>
            </a:fld>
            <a:endParaRPr lang="en-GB" dirty="0"/>
          </a:p>
        </p:txBody>
      </p:sp>
    </p:spTree>
    <p:extLst>
      <p:ext uri="{BB962C8B-B14F-4D97-AF65-F5344CB8AC3E}">
        <p14:creationId xmlns:p14="http://schemas.microsoft.com/office/powerpoint/2010/main" val="3214869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9</a:t>
            </a:fld>
            <a:endParaRPr lang="en-GB" dirty="0"/>
          </a:p>
        </p:txBody>
      </p:sp>
    </p:spTree>
    <p:extLst>
      <p:ext uri="{BB962C8B-B14F-4D97-AF65-F5344CB8AC3E}">
        <p14:creationId xmlns:p14="http://schemas.microsoft.com/office/powerpoint/2010/main" val="1369560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dirty="0"/>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a:t>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tx1"/>
                </a:solidFill>
              </a:rPr>
              <a:pPr/>
              <a:t>‹#›</a:t>
            </a:fld>
            <a:endParaRPr lang="en-GB" b="1"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a:t>Edit Master text styles</a:t>
            </a:r>
          </a:p>
          <a:p>
            <a:pPr lvl="1"/>
            <a:r>
              <a:rPr lang="en-US"/>
              <a:t>Second level</a:t>
            </a:r>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dirty="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dirty="0"/>
              <a:t>Thank You</a:t>
            </a:r>
            <a:endParaRPr lang="en-GB" dirty="0"/>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dirty="0"/>
              <a:t>Section Header 2</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dirty="0"/>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a:t>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a:t>Click to edit Master title style</a:t>
            </a:r>
            <a:endParaRPr lang="en-US" dirty="0"/>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a:t>Click to edit Master title style</a:t>
            </a:r>
            <a:endParaRPr lang="en-GB" dirty="0"/>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GB" dirty="0"/>
          </a:p>
        </p:txBody>
      </p:sp>
      <p:sp>
        <p:nvSpPr>
          <p:cNvPr id="7" name="Rectangle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60">
          <p15:clr>
            <a:srgbClr val="F26B43"/>
          </p15:clr>
        </p15:guide>
        <p15:guide id="4" pos="7320">
          <p15:clr>
            <a:srgbClr val="F26B43"/>
          </p15:clr>
        </p15:guide>
        <p15:guide id="5" orient="horz" pos="360">
          <p15:clr>
            <a:srgbClr val="F26B43"/>
          </p15:clr>
        </p15:guide>
        <p15:guide id="6" orient="horz" pos="3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1.jpeg"/></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12.jp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1BF8833C-D907-D24E-949C-65190DF6299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9516" t="45853" b="37331"/>
          <a:stretch/>
        </p:blipFill>
        <p:spPr>
          <a:xfrm>
            <a:off x="-1" y="-196323"/>
            <a:ext cx="12192001" cy="4521187"/>
          </a:xfrm>
        </p:spPr>
      </p:pic>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694871" y="4901450"/>
            <a:ext cx="10607040" cy="701731"/>
          </a:xfrm>
        </p:spPr>
        <p:txBody>
          <a:bodyPr/>
          <a:lstStyle/>
          <a:p>
            <a:r>
              <a:rPr lang="en-GB" dirty="0">
                <a:solidFill>
                  <a:srgbClr val="0C596D"/>
                </a:solidFill>
              </a:rPr>
              <a:t>PRE-WRITING TIPS</a:t>
            </a:r>
          </a:p>
        </p:txBody>
      </p:sp>
      <p:sp>
        <p:nvSpPr>
          <p:cNvPr id="52" name="Subtitle 51">
            <a:extLst>
              <a:ext uri="{FF2B5EF4-FFF2-40B4-BE49-F238E27FC236}">
                <a16:creationId xmlns:a16="http://schemas.microsoft.com/office/drawing/2014/main" id="{46FF1827-B46B-4BC4-8665-8914CF45DE0C}"/>
              </a:ext>
            </a:extLst>
          </p:cNvPr>
          <p:cNvSpPr>
            <a:spLocks noGrp="1"/>
          </p:cNvSpPr>
          <p:nvPr>
            <p:ph type="subTitle" idx="1"/>
          </p:nvPr>
        </p:nvSpPr>
        <p:spPr/>
        <p:txBody>
          <a:bodyPr/>
          <a:lstStyle/>
          <a:p>
            <a:r>
              <a:rPr lang="en-GB" b="1" dirty="0">
                <a:solidFill>
                  <a:srgbClr val="03556D"/>
                </a:solidFill>
              </a:rPr>
              <a:t>Writing Support Desk</a:t>
            </a:r>
          </a:p>
        </p:txBody>
      </p:sp>
      <p:pic>
        <p:nvPicPr>
          <p:cNvPr id="6" name="Picture 5" descr="Image result for uwindso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7297" y="4676203"/>
            <a:ext cx="2816134" cy="926978"/>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51">
            <a:extLst>
              <a:ext uri="{FF2B5EF4-FFF2-40B4-BE49-F238E27FC236}">
                <a16:creationId xmlns:a16="http://schemas.microsoft.com/office/drawing/2014/main" id="{46FF1827-B46B-4BC4-8665-8914CF45DE0C}"/>
              </a:ext>
            </a:extLst>
          </p:cNvPr>
          <p:cNvSpPr txBox="1">
            <a:spLocks/>
          </p:cNvSpPr>
          <p:nvPr/>
        </p:nvSpPr>
        <p:spPr>
          <a:xfrm>
            <a:off x="2394463" y="5603181"/>
            <a:ext cx="9144000" cy="341632"/>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GB" sz="1800" b="0" kern="1200" dirty="0">
                <a:solidFill>
                  <a:schemeClr val="accent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b="1" dirty="0"/>
              <a:t>writingsupport@uwindsor.ca</a:t>
            </a:r>
          </a:p>
        </p:txBody>
      </p:sp>
    </p:spTree>
    <p:extLst>
      <p:ext uri="{BB962C8B-B14F-4D97-AF65-F5344CB8AC3E}">
        <p14:creationId xmlns:p14="http://schemas.microsoft.com/office/powerpoint/2010/main" val="3830756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493776"/>
            <a:ext cx="5170715" cy="1089529"/>
          </a:xfrm>
        </p:spPr>
        <p:txBody>
          <a:bodyPr/>
          <a:lstStyle/>
          <a:p>
            <a:r>
              <a:rPr lang="en-US" dirty="0">
                <a:solidFill>
                  <a:srgbClr val="1DA9BF"/>
                </a:solidFill>
              </a:rPr>
              <a:t>WHAT KIND OF ASSIGNMENT IS IT?</a:t>
            </a:r>
          </a:p>
        </p:txBody>
      </p:sp>
      <p:sp>
        <p:nvSpPr>
          <p:cNvPr id="4" name="Text Placeholder 3"/>
          <p:cNvSpPr>
            <a:spLocks noGrp="1"/>
          </p:cNvSpPr>
          <p:nvPr>
            <p:ph type="body" sz="quarter" idx="14"/>
          </p:nvPr>
        </p:nvSpPr>
        <p:spPr>
          <a:xfrm>
            <a:off x="571498" y="1761949"/>
            <a:ext cx="5045529" cy="334508"/>
          </a:xfrm>
        </p:spPr>
        <p:txBody>
          <a:bodyPr/>
          <a:lstStyle/>
          <a:p>
            <a:r>
              <a:rPr lang="en-US" sz="2400" dirty="0"/>
              <a:t>Research paper</a:t>
            </a:r>
          </a:p>
          <a:p>
            <a:r>
              <a:rPr lang="en-US" sz="2400" dirty="0"/>
              <a:t>Personal/Reflective response</a:t>
            </a:r>
          </a:p>
          <a:p>
            <a:r>
              <a:rPr lang="en-US" sz="2400" dirty="0"/>
              <a:t>Paper proposal</a:t>
            </a:r>
          </a:p>
          <a:p>
            <a:r>
              <a:rPr lang="en-US" sz="2400" dirty="0"/>
              <a:t>Persuasive essay</a:t>
            </a:r>
          </a:p>
          <a:p>
            <a:r>
              <a:rPr lang="en-US" sz="2400" dirty="0"/>
              <a:t>Compare and contrast</a:t>
            </a:r>
          </a:p>
          <a:p>
            <a:r>
              <a:rPr lang="en-US" sz="2400" dirty="0"/>
              <a:t>Creative project</a:t>
            </a:r>
          </a:p>
          <a:p>
            <a:r>
              <a:rPr lang="en-US" sz="2400" dirty="0"/>
              <a:t>Literature review</a:t>
            </a:r>
          </a:p>
          <a:p>
            <a:r>
              <a:rPr lang="en-US" sz="2400" dirty="0"/>
              <a:t>Annotated bibliography</a:t>
            </a:r>
          </a:p>
          <a:p>
            <a:r>
              <a:rPr lang="en-US" sz="2400" dirty="0"/>
              <a:t>Case study</a:t>
            </a:r>
          </a:p>
          <a:p>
            <a:r>
              <a:rPr lang="en-US" sz="2400" dirty="0"/>
              <a:t>Lab report</a:t>
            </a:r>
          </a:p>
          <a:p>
            <a:endParaRPr lang="en-US" sz="2400" dirty="0"/>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6</a:t>
            </a:r>
          </a:p>
        </p:txBody>
      </p:sp>
      <p:pic>
        <p:nvPicPr>
          <p:cNvPr id="12" name="Content Placeholder 9"/>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509" b="1509"/>
          <a:stretch/>
        </p:blipFill>
        <p:spPr/>
      </p:pic>
    </p:spTree>
    <p:extLst>
      <p:ext uri="{BB962C8B-B14F-4D97-AF65-F5344CB8AC3E}">
        <p14:creationId xmlns:p14="http://schemas.microsoft.com/office/powerpoint/2010/main" val="323306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493776"/>
            <a:ext cx="5170715" cy="1089529"/>
          </a:xfrm>
        </p:spPr>
        <p:txBody>
          <a:bodyPr/>
          <a:lstStyle/>
          <a:p>
            <a:r>
              <a:rPr lang="en-US" dirty="0">
                <a:solidFill>
                  <a:srgbClr val="1DA9BF"/>
                </a:solidFill>
              </a:rPr>
              <a:t>COMMON COMMAND WORDS</a:t>
            </a:r>
          </a:p>
        </p:txBody>
      </p:sp>
      <p:sp>
        <p:nvSpPr>
          <p:cNvPr id="4" name="Text Placeholder 3"/>
          <p:cNvSpPr>
            <a:spLocks noGrp="1"/>
          </p:cNvSpPr>
          <p:nvPr>
            <p:ph type="body" sz="quarter" idx="14"/>
          </p:nvPr>
        </p:nvSpPr>
        <p:spPr>
          <a:xfrm>
            <a:off x="571498" y="1761949"/>
            <a:ext cx="5045529" cy="334508"/>
          </a:xfrm>
        </p:spPr>
        <p:txBody>
          <a:bodyPr/>
          <a:lstStyle/>
          <a:p>
            <a:r>
              <a:rPr lang="en-US" sz="3200" dirty="0"/>
              <a:t>Define</a:t>
            </a:r>
          </a:p>
          <a:p>
            <a:r>
              <a:rPr lang="en-US" sz="3200" dirty="0"/>
              <a:t>Summarize</a:t>
            </a:r>
          </a:p>
          <a:p>
            <a:r>
              <a:rPr lang="en-US" sz="3200" dirty="0"/>
              <a:t>Compare/Contrast</a:t>
            </a:r>
          </a:p>
          <a:p>
            <a:r>
              <a:rPr lang="en-US" sz="3200" dirty="0"/>
              <a:t>Critique</a:t>
            </a:r>
          </a:p>
          <a:p>
            <a:r>
              <a:rPr lang="en-US" sz="3200" dirty="0"/>
              <a:t>Analyze</a:t>
            </a:r>
          </a:p>
          <a:p>
            <a:r>
              <a:rPr lang="en-US" sz="3200" dirty="0"/>
              <a:t>Evaluate</a:t>
            </a:r>
          </a:p>
          <a:p>
            <a:r>
              <a:rPr lang="en-US" sz="3200" dirty="0"/>
              <a:t>Reflect</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6</a:t>
            </a:r>
          </a:p>
        </p:txBody>
      </p:sp>
      <p:pic>
        <p:nvPicPr>
          <p:cNvPr id="11" name="pasted-image.png"/>
          <p:cNvPicPr>
            <a:picLocks noGrp="1" noChangeAspect="1"/>
          </p:cNvPicPr>
          <p:nvPr>
            <p:ph type="pic" sz="quarter" idx="13"/>
          </p:nvPr>
        </p:nvPicPr>
        <p:blipFill>
          <a:blip r:embed="rId3"/>
          <a:srcRect l="21358" r="21358"/>
          <a:stretch>
            <a:fillRect/>
          </a:stretch>
        </p:blipFill>
        <p:spPr>
          <a:prstGeom prst="rect">
            <a:avLst/>
          </a:prstGeom>
        </p:spPr>
      </p:pic>
    </p:spTree>
    <p:extLst>
      <p:ext uri="{BB962C8B-B14F-4D97-AF65-F5344CB8AC3E}">
        <p14:creationId xmlns:p14="http://schemas.microsoft.com/office/powerpoint/2010/main" val="338962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743075"/>
            <a:ext cx="5170715" cy="590931"/>
          </a:xfrm>
        </p:spPr>
        <p:txBody>
          <a:bodyPr/>
          <a:lstStyle/>
          <a:p>
            <a:r>
              <a:rPr lang="en-US" dirty="0">
                <a:solidFill>
                  <a:srgbClr val="1DA9BF"/>
                </a:solidFill>
              </a:rPr>
              <a:t>OTHER REQUIREMENTS?</a:t>
            </a:r>
          </a:p>
        </p:txBody>
      </p:sp>
      <p:sp>
        <p:nvSpPr>
          <p:cNvPr id="4" name="Text Placeholder 3"/>
          <p:cNvSpPr>
            <a:spLocks noGrp="1"/>
          </p:cNvSpPr>
          <p:nvPr>
            <p:ph type="body" sz="quarter" idx="14"/>
          </p:nvPr>
        </p:nvSpPr>
        <p:spPr>
          <a:xfrm>
            <a:off x="571498" y="1761949"/>
            <a:ext cx="5045529" cy="334508"/>
          </a:xfrm>
        </p:spPr>
        <p:txBody>
          <a:bodyPr/>
          <a:lstStyle/>
          <a:p>
            <a:r>
              <a:rPr lang="en-US" sz="3200" dirty="0"/>
              <a:t>Page count?</a:t>
            </a:r>
          </a:p>
          <a:p>
            <a:r>
              <a:rPr lang="en-US" sz="3200" dirty="0"/>
              <a:t>Mandatory sources?</a:t>
            </a:r>
          </a:p>
          <a:p>
            <a:r>
              <a:rPr lang="en-US" sz="3200" dirty="0"/>
              <a:t>Certain number of sources?</a:t>
            </a:r>
          </a:p>
          <a:p>
            <a:r>
              <a:rPr lang="en-US" sz="3200" dirty="0"/>
              <a:t>Questions to answer?</a:t>
            </a:r>
          </a:p>
          <a:p>
            <a:r>
              <a:rPr lang="en-US" sz="3200" dirty="0"/>
              <a:t>Citation style? </a:t>
            </a:r>
          </a:p>
          <a:p>
            <a:r>
              <a:rPr lang="en-US" sz="3200" dirty="0"/>
              <a:t>Formatting?</a:t>
            </a:r>
          </a:p>
          <a:p>
            <a:r>
              <a:rPr lang="en-US" sz="3200" dirty="0"/>
              <a:t>Rubric?</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6</a:t>
            </a:r>
          </a:p>
        </p:txBody>
      </p:sp>
      <p:pic>
        <p:nvPicPr>
          <p:cNvPr id="3076" name="Picture 4" descr="MacBook Pro, white ceramic mug,and black smartphone on table"/>
          <p:cNvPicPr>
            <a:picLocks noGrp="1" noChangeAspect="1" noChangeArrowheads="1"/>
          </p:cNvPicPr>
          <p:nvPr>
            <p:ph type="pic" sz="quarter" idx="13"/>
          </p:nvPr>
        </p:nvPicPr>
        <p:blipFill rotWithShape="1">
          <a:blip r:embed="rId3">
            <a:extLst>
              <a:ext uri="{28A0092B-C50C-407E-A947-70E740481C1C}">
                <a14:useLocalDpi xmlns:a14="http://schemas.microsoft.com/office/drawing/2010/main" val="0"/>
              </a:ext>
            </a:extLst>
          </a:blip>
          <a:srcRect l="8918" t="548" r="33770" b="-548"/>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59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1157" y="2920205"/>
            <a:ext cx="5678913" cy="3970318"/>
          </a:xfrm>
        </p:spPr>
        <p:txBody>
          <a:bodyPr/>
          <a:lstStyle/>
          <a:p>
            <a:r>
              <a:rPr lang="en-US" sz="4000" dirty="0">
                <a:solidFill>
                  <a:srgbClr val="1DA9BF"/>
                </a:solidFill>
              </a:rPr>
              <a:t>PRO TIP:</a:t>
            </a:r>
            <a:br>
              <a:rPr lang="en-US" sz="8000" dirty="0">
                <a:solidFill>
                  <a:srgbClr val="1DA9BF"/>
                </a:solidFill>
              </a:rPr>
            </a:br>
            <a:r>
              <a:rPr lang="en-US" sz="8000" dirty="0">
                <a:solidFill>
                  <a:srgbClr val="1DA9BF"/>
                </a:solidFill>
              </a:rPr>
              <a:t>MAKE A CHECKLIST!</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a:t>
            </a:r>
          </a:p>
        </p:txBody>
      </p:sp>
      <p:pic>
        <p:nvPicPr>
          <p:cNvPr id="11"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17361"/>
          <a:stretch/>
        </p:blipFill>
        <p:spPr>
          <a:xfrm>
            <a:off x="7467601" y="0"/>
            <a:ext cx="4722813" cy="6858000"/>
          </a:xfrm>
          <a:prstGeom prst="rect">
            <a:avLst/>
          </a:prstGeom>
        </p:spPr>
      </p:pic>
      <p:pic>
        <p:nvPicPr>
          <p:cNvPr id="4098" name="Picture 2" descr="person writing bucket list on book"/>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rcRect l="21430" r="2143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099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408661" y="450936"/>
            <a:ext cx="4438912" cy="826719"/>
          </a:xfrm>
        </p:spPr>
        <p:txBody>
          <a:bodyPr/>
          <a:lstStyle/>
          <a:p>
            <a:pPr defTabSz="514095">
              <a:spcBef>
                <a:spcPts val="1500"/>
              </a:spcBef>
              <a:defRPr sz="2816"/>
            </a:pPr>
            <a:r>
              <a:rPr lang="en-US" sz="2800" dirty="0">
                <a:solidFill>
                  <a:srgbClr val="03556D"/>
                </a:solidFill>
              </a:rPr>
              <a:t>Define a polar covalent bond using examples from page 29 in your text. Compare and contrast the features of polar covalent bonds with other types of chemical bonds. Given this information, determine whether Experiment X will create a polar covalent bond, a nonpolar covalent bond, or an ionic bond. Explain.</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14</a:t>
            </a:r>
          </a:p>
        </p:txBody>
      </p:sp>
      <p:graphicFrame>
        <p:nvGraphicFramePr>
          <p:cNvPr id="6" name="Diagram 5"/>
          <p:cNvGraphicFramePr/>
          <p:nvPr>
            <p:extLst>
              <p:ext uri="{D42A27DB-BD31-4B8C-83A1-F6EECF244321}">
                <p14:modId xmlns:p14="http://schemas.microsoft.com/office/powerpoint/2010/main" val="3943898904"/>
              </p:ext>
            </p:extLst>
          </p:nvPr>
        </p:nvGraphicFramePr>
        <p:xfrm>
          <a:off x="5390506" y="5555005"/>
          <a:ext cx="5804996" cy="1416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 Placeholder 3"/>
          <p:cNvSpPr>
            <a:spLocks noGrp="1"/>
          </p:cNvSpPr>
          <p:nvPr>
            <p:ph type="body" sz="quarter" idx="14"/>
          </p:nvPr>
        </p:nvSpPr>
        <p:spPr>
          <a:xfrm>
            <a:off x="377391" y="1215025"/>
            <a:ext cx="3850188" cy="652181"/>
          </a:xfrm>
        </p:spPr>
        <p:txBody>
          <a:bodyPr/>
          <a:lstStyle/>
          <a:p>
            <a:pPr defTabSz="514095">
              <a:spcBef>
                <a:spcPts val="1500"/>
              </a:spcBef>
              <a:defRPr sz="2816"/>
            </a:pPr>
            <a:r>
              <a:rPr lang="en-US" sz="2800" dirty="0">
                <a:solidFill>
                  <a:srgbClr val="1DA9BF"/>
                </a:solidFill>
              </a:rPr>
              <a:t>	    page 29</a:t>
            </a:r>
          </a:p>
        </p:txBody>
      </p:sp>
      <p:sp>
        <p:nvSpPr>
          <p:cNvPr id="26" name="Text Placeholder 3"/>
          <p:cNvSpPr>
            <a:spLocks noGrp="1"/>
          </p:cNvSpPr>
          <p:nvPr>
            <p:ph type="body" sz="quarter" idx="14"/>
          </p:nvPr>
        </p:nvSpPr>
        <p:spPr>
          <a:xfrm>
            <a:off x="418557" y="446035"/>
            <a:ext cx="3850188" cy="652181"/>
          </a:xfrm>
        </p:spPr>
        <p:txBody>
          <a:bodyPr/>
          <a:lstStyle/>
          <a:p>
            <a:pPr defTabSz="514095">
              <a:spcBef>
                <a:spcPts val="1500"/>
              </a:spcBef>
              <a:defRPr sz="2816"/>
            </a:pPr>
            <a:r>
              <a:rPr lang="en-US" sz="2800" dirty="0">
                <a:solidFill>
                  <a:srgbClr val="1DA9BF"/>
                </a:solidFill>
              </a:rPr>
              <a:t>Define</a:t>
            </a:r>
          </a:p>
        </p:txBody>
      </p:sp>
      <p:sp>
        <p:nvSpPr>
          <p:cNvPr id="33" name="Text Placeholder 3"/>
          <p:cNvSpPr>
            <a:spLocks noGrp="1"/>
          </p:cNvSpPr>
          <p:nvPr>
            <p:ph type="body" sz="quarter" idx="14"/>
          </p:nvPr>
        </p:nvSpPr>
        <p:spPr>
          <a:xfrm>
            <a:off x="339291" y="1606198"/>
            <a:ext cx="3850188" cy="652181"/>
          </a:xfrm>
        </p:spPr>
        <p:txBody>
          <a:bodyPr/>
          <a:lstStyle/>
          <a:p>
            <a:pPr defTabSz="514095">
              <a:spcBef>
                <a:spcPts val="1500"/>
              </a:spcBef>
              <a:defRPr sz="2816"/>
            </a:pPr>
            <a:r>
              <a:rPr lang="en-US" sz="2800" dirty="0">
                <a:solidFill>
                  <a:srgbClr val="1DA9BF"/>
                </a:solidFill>
              </a:rPr>
              <a:t>	    Compare and</a:t>
            </a:r>
          </a:p>
        </p:txBody>
      </p:sp>
      <p:sp>
        <p:nvSpPr>
          <p:cNvPr id="34" name="Text Placeholder 3"/>
          <p:cNvSpPr>
            <a:spLocks noGrp="1"/>
          </p:cNvSpPr>
          <p:nvPr>
            <p:ph type="body" sz="quarter" idx="14"/>
          </p:nvPr>
        </p:nvSpPr>
        <p:spPr>
          <a:xfrm>
            <a:off x="412434" y="1986749"/>
            <a:ext cx="3850188" cy="652181"/>
          </a:xfrm>
        </p:spPr>
        <p:txBody>
          <a:bodyPr/>
          <a:lstStyle/>
          <a:p>
            <a:pPr defTabSz="514095">
              <a:spcBef>
                <a:spcPts val="1500"/>
              </a:spcBef>
              <a:defRPr sz="2816"/>
            </a:pPr>
            <a:r>
              <a:rPr lang="en-US" sz="2800" dirty="0">
                <a:solidFill>
                  <a:srgbClr val="1DA9BF"/>
                </a:solidFill>
              </a:rPr>
              <a:t>contrast</a:t>
            </a:r>
          </a:p>
        </p:txBody>
      </p:sp>
      <p:grpSp>
        <p:nvGrpSpPr>
          <p:cNvPr id="35" name="Group 34"/>
          <p:cNvGrpSpPr/>
          <p:nvPr/>
        </p:nvGrpSpPr>
        <p:grpSpPr>
          <a:xfrm>
            <a:off x="6488482" y="2645249"/>
            <a:ext cx="4308954" cy="1679895"/>
            <a:chOff x="0" y="0"/>
            <a:chExt cx="4715284" cy="1709784"/>
          </a:xfrm>
        </p:grpSpPr>
        <p:sp>
          <p:nvSpPr>
            <p:cNvPr id="39" name="Rounded Rectangle 38"/>
            <p:cNvSpPr/>
            <p:nvPr/>
          </p:nvSpPr>
          <p:spPr>
            <a:xfrm>
              <a:off x="0" y="0"/>
              <a:ext cx="4715284" cy="1709784"/>
            </a:xfrm>
            <a:prstGeom prst="roundRect">
              <a:avLst>
                <a:gd name="adj" fmla="val 10000"/>
              </a:avLst>
            </a:prstGeom>
          </p:spPr>
          <p:style>
            <a:lnRef idx="2">
              <a:schemeClr val="lt1">
                <a:hueOff val="0"/>
                <a:satOff val="0"/>
                <a:lumOff val="0"/>
                <a:alphaOff val="0"/>
              </a:schemeClr>
            </a:lnRef>
            <a:fillRef idx="1">
              <a:schemeClr val="accent2">
                <a:shade val="80000"/>
                <a:hueOff val="0"/>
                <a:satOff val="0"/>
                <a:lumOff val="0"/>
                <a:alphaOff val="0"/>
              </a:schemeClr>
            </a:fillRef>
            <a:effectRef idx="0">
              <a:schemeClr val="accent2">
                <a:shade val="80000"/>
                <a:hueOff val="0"/>
                <a:satOff val="0"/>
                <a:lumOff val="0"/>
                <a:alphaOff val="0"/>
              </a:schemeClr>
            </a:effectRef>
            <a:fontRef idx="minor">
              <a:schemeClr val="lt1"/>
            </a:fontRef>
          </p:style>
        </p:sp>
        <p:sp>
          <p:nvSpPr>
            <p:cNvPr id="40" name="Rounded Rectangle 4"/>
            <p:cNvSpPr txBox="1"/>
            <p:nvPr/>
          </p:nvSpPr>
          <p:spPr>
            <a:xfrm>
              <a:off x="50077" y="50078"/>
              <a:ext cx="3711339" cy="16096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a:t>3. Outline similarities &amp; differences between types of bonds</a:t>
              </a:r>
            </a:p>
          </p:txBody>
        </p:sp>
      </p:grpSp>
      <p:sp>
        <p:nvSpPr>
          <p:cNvPr id="42" name="Text Placeholder 3"/>
          <p:cNvSpPr>
            <a:spLocks noGrp="1"/>
          </p:cNvSpPr>
          <p:nvPr>
            <p:ph type="body" sz="quarter" idx="14"/>
          </p:nvPr>
        </p:nvSpPr>
        <p:spPr>
          <a:xfrm>
            <a:off x="408547" y="3865367"/>
            <a:ext cx="3859713" cy="699806"/>
          </a:xfrm>
        </p:spPr>
        <p:txBody>
          <a:bodyPr/>
          <a:lstStyle/>
          <a:p>
            <a:pPr defTabSz="514095">
              <a:spcBef>
                <a:spcPts val="1500"/>
              </a:spcBef>
              <a:defRPr sz="2816"/>
            </a:pPr>
            <a:r>
              <a:rPr lang="en-US" sz="2800" dirty="0">
                <a:solidFill>
                  <a:srgbClr val="1DA9BF"/>
                </a:solidFill>
              </a:rPr>
              <a:t>determine</a:t>
            </a:r>
          </a:p>
        </p:txBody>
      </p:sp>
      <p:grpSp>
        <p:nvGrpSpPr>
          <p:cNvPr id="43" name="Group 42"/>
          <p:cNvGrpSpPr/>
          <p:nvPr/>
        </p:nvGrpSpPr>
        <p:grpSpPr>
          <a:xfrm>
            <a:off x="7302674" y="4483981"/>
            <a:ext cx="4225296" cy="1133458"/>
            <a:chOff x="1494360" y="-103797"/>
            <a:chExt cx="4715284" cy="2564676"/>
          </a:xfrm>
        </p:grpSpPr>
        <p:sp>
          <p:nvSpPr>
            <p:cNvPr id="47" name="Rounded Rectangle 46"/>
            <p:cNvSpPr/>
            <p:nvPr/>
          </p:nvSpPr>
          <p:spPr>
            <a:xfrm>
              <a:off x="1494360" y="-103797"/>
              <a:ext cx="4715284" cy="2564676"/>
            </a:xfrm>
            <a:prstGeom prst="roundRect">
              <a:avLst>
                <a:gd name="adj" fmla="val 10000"/>
              </a:avLst>
            </a:prstGeom>
          </p:spPr>
          <p:style>
            <a:lnRef idx="2">
              <a:schemeClr val="lt1">
                <a:hueOff val="0"/>
                <a:satOff val="0"/>
                <a:lumOff val="0"/>
                <a:alphaOff val="0"/>
              </a:schemeClr>
            </a:lnRef>
            <a:fillRef idx="1">
              <a:schemeClr val="accent2">
                <a:shade val="80000"/>
                <a:hueOff val="0"/>
                <a:satOff val="0"/>
                <a:lumOff val="0"/>
                <a:alphaOff val="0"/>
              </a:schemeClr>
            </a:fillRef>
            <a:effectRef idx="0">
              <a:schemeClr val="accent2">
                <a:shade val="80000"/>
                <a:hueOff val="0"/>
                <a:satOff val="0"/>
                <a:lumOff val="0"/>
                <a:alphaOff val="0"/>
              </a:schemeClr>
            </a:effectRef>
            <a:fontRef idx="minor">
              <a:schemeClr val="lt1"/>
            </a:fontRef>
          </p:style>
        </p:sp>
        <p:sp>
          <p:nvSpPr>
            <p:cNvPr id="48" name="Rounded Rectangle 4"/>
            <p:cNvSpPr txBox="1"/>
            <p:nvPr/>
          </p:nvSpPr>
          <p:spPr>
            <a:xfrm>
              <a:off x="1559227" y="-38930"/>
              <a:ext cx="4189130" cy="24349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400" b="1" kern="1200" dirty="0"/>
                <a:t>4. Predict Experiment X’s outcome</a:t>
              </a:r>
            </a:p>
          </p:txBody>
        </p:sp>
      </p:grpSp>
      <p:grpSp>
        <p:nvGrpSpPr>
          <p:cNvPr id="44" name="Group 43"/>
          <p:cNvGrpSpPr/>
          <p:nvPr/>
        </p:nvGrpSpPr>
        <p:grpSpPr>
          <a:xfrm>
            <a:off x="10816753" y="5227043"/>
            <a:ext cx="769343" cy="818376"/>
            <a:chOff x="3048245" y="2016120"/>
            <a:chExt cx="1667039" cy="1667039"/>
          </a:xfrm>
        </p:grpSpPr>
        <p:sp>
          <p:nvSpPr>
            <p:cNvPr id="45" name="Down Arrow 44"/>
            <p:cNvSpPr/>
            <p:nvPr/>
          </p:nvSpPr>
          <p:spPr>
            <a:xfrm>
              <a:off x="3048245" y="2016120"/>
              <a:ext cx="1667039" cy="1667039"/>
            </a:xfrm>
            <a:prstGeom prst="downArrow">
              <a:avLst>
                <a:gd name="adj1" fmla="val 55000"/>
                <a:gd name="adj2" fmla="val 45000"/>
              </a:avLst>
            </a:pr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46" name="Down Arrow 6"/>
            <p:cNvSpPr txBox="1"/>
            <p:nvPr/>
          </p:nvSpPr>
          <p:spPr>
            <a:xfrm>
              <a:off x="3423329" y="2016120"/>
              <a:ext cx="916871" cy="125444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p:txBody>
        </p:sp>
      </p:grpSp>
      <p:sp>
        <p:nvSpPr>
          <p:cNvPr id="49" name="Text Placeholder 3"/>
          <p:cNvSpPr>
            <a:spLocks noGrp="1"/>
          </p:cNvSpPr>
          <p:nvPr>
            <p:ph type="body" sz="quarter" idx="14"/>
          </p:nvPr>
        </p:nvSpPr>
        <p:spPr>
          <a:xfrm>
            <a:off x="412434" y="5825298"/>
            <a:ext cx="3850188" cy="652181"/>
          </a:xfrm>
        </p:spPr>
        <p:txBody>
          <a:bodyPr/>
          <a:lstStyle/>
          <a:p>
            <a:pPr defTabSz="514095">
              <a:spcBef>
                <a:spcPts val="1500"/>
              </a:spcBef>
              <a:defRPr sz="2816"/>
            </a:pPr>
            <a:r>
              <a:rPr lang="en-US" sz="2800" dirty="0">
                <a:solidFill>
                  <a:srgbClr val="1DA9BF"/>
                </a:solidFill>
              </a:rPr>
              <a:t>Explain.</a:t>
            </a:r>
          </a:p>
        </p:txBody>
      </p:sp>
      <p:grpSp>
        <p:nvGrpSpPr>
          <p:cNvPr id="20" name="Group 19"/>
          <p:cNvGrpSpPr/>
          <p:nvPr/>
        </p:nvGrpSpPr>
        <p:grpSpPr>
          <a:xfrm>
            <a:off x="5250435" y="338202"/>
            <a:ext cx="3279790" cy="1025870"/>
            <a:chOff x="0" y="0"/>
            <a:chExt cx="4271493" cy="1025870"/>
          </a:xfrm>
        </p:grpSpPr>
        <p:sp>
          <p:nvSpPr>
            <p:cNvPr id="24" name="Rounded Rectangle 23"/>
            <p:cNvSpPr/>
            <p:nvPr/>
          </p:nvSpPr>
          <p:spPr>
            <a:xfrm>
              <a:off x="0" y="0"/>
              <a:ext cx="4271493" cy="1025870"/>
            </a:xfrm>
            <a:prstGeom prst="roundRect">
              <a:avLst>
                <a:gd name="adj" fmla="val 10000"/>
              </a:avLst>
            </a:prstGeom>
          </p:spPr>
          <p:style>
            <a:lnRef idx="2">
              <a:schemeClr val="lt1">
                <a:hueOff val="0"/>
                <a:satOff val="0"/>
                <a:lumOff val="0"/>
                <a:alphaOff val="0"/>
              </a:schemeClr>
            </a:lnRef>
            <a:fillRef idx="1">
              <a:schemeClr val="accent2">
                <a:shade val="80000"/>
                <a:hueOff val="0"/>
                <a:satOff val="0"/>
                <a:lumOff val="0"/>
                <a:alphaOff val="0"/>
              </a:schemeClr>
            </a:fillRef>
            <a:effectRef idx="0">
              <a:schemeClr val="accent2">
                <a:shade val="80000"/>
                <a:hueOff val="0"/>
                <a:satOff val="0"/>
                <a:lumOff val="0"/>
                <a:alphaOff val="0"/>
              </a:schemeClr>
            </a:effectRef>
            <a:fontRef idx="minor">
              <a:schemeClr val="lt1"/>
            </a:fontRef>
          </p:style>
        </p:sp>
        <p:sp>
          <p:nvSpPr>
            <p:cNvPr id="25" name="Rounded Rectangle 4"/>
            <p:cNvSpPr txBox="1"/>
            <p:nvPr/>
          </p:nvSpPr>
          <p:spPr>
            <a:xfrm>
              <a:off x="30047" y="30047"/>
              <a:ext cx="3495201" cy="9657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2400" b="1" kern="1200" dirty="0"/>
                <a:t>1. Read page 29</a:t>
              </a:r>
            </a:p>
          </p:txBody>
        </p:sp>
      </p:grpSp>
      <p:grpSp>
        <p:nvGrpSpPr>
          <p:cNvPr id="27" name="Group 26"/>
          <p:cNvGrpSpPr/>
          <p:nvPr/>
        </p:nvGrpSpPr>
        <p:grpSpPr>
          <a:xfrm>
            <a:off x="5961714" y="1474772"/>
            <a:ext cx="4058765" cy="1044369"/>
            <a:chOff x="0" y="0"/>
            <a:chExt cx="4437915" cy="1253841"/>
          </a:xfrm>
        </p:grpSpPr>
        <p:sp>
          <p:nvSpPr>
            <p:cNvPr id="31" name="Rounded Rectangle 30"/>
            <p:cNvSpPr/>
            <p:nvPr/>
          </p:nvSpPr>
          <p:spPr>
            <a:xfrm>
              <a:off x="0" y="0"/>
              <a:ext cx="4437915" cy="1253841"/>
            </a:xfrm>
            <a:prstGeom prst="roundRect">
              <a:avLst>
                <a:gd name="adj" fmla="val 10000"/>
              </a:avLst>
            </a:prstGeom>
          </p:spPr>
          <p:style>
            <a:lnRef idx="2">
              <a:schemeClr val="lt1">
                <a:hueOff val="0"/>
                <a:satOff val="0"/>
                <a:lumOff val="0"/>
                <a:alphaOff val="0"/>
              </a:schemeClr>
            </a:lnRef>
            <a:fillRef idx="1">
              <a:schemeClr val="accent2">
                <a:shade val="80000"/>
                <a:hueOff val="0"/>
                <a:satOff val="0"/>
                <a:lumOff val="0"/>
                <a:alphaOff val="0"/>
              </a:schemeClr>
            </a:fillRef>
            <a:effectRef idx="0">
              <a:schemeClr val="accent2">
                <a:shade val="80000"/>
                <a:hueOff val="0"/>
                <a:satOff val="0"/>
                <a:lumOff val="0"/>
                <a:alphaOff val="0"/>
              </a:schemeClr>
            </a:effectRef>
            <a:fontRef idx="minor">
              <a:schemeClr val="lt1"/>
            </a:fontRef>
          </p:style>
        </p:sp>
        <p:sp>
          <p:nvSpPr>
            <p:cNvPr id="32" name="Rounded Rectangle 4"/>
            <p:cNvSpPr txBox="1"/>
            <p:nvPr/>
          </p:nvSpPr>
          <p:spPr>
            <a:xfrm>
              <a:off x="36723" y="36724"/>
              <a:ext cx="3374354" cy="1180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400" b="1" dirty="0"/>
                <a:t>2. D</a:t>
              </a:r>
              <a:r>
                <a:rPr lang="en-US" sz="2400" b="1" kern="1200" dirty="0"/>
                <a:t>efine ‘polar covalent bond’</a:t>
              </a:r>
            </a:p>
          </p:txBody>
        </p:sp>
      </p:grpSp>
      <p:grpSp>
        <p:nvGrpSpPr>
          <p:cNvPr id="36" name="Group 35"/>
          <p:cNvGrpSpPr/>
          <p:nvPr/>
        </p:nvGrpSpPr>
        <p:grpSpPr>
          <a:xfrm>
            <a:off x="10111089" y="3928668"/>
            <a:ext cx="806803" cy="772282"/>
            <a:chOff x="3603925" y="1296586"/>
            <a:chExt cx="1111359" cy="1111359"/>
          </a:xfrm>
        </p:grpSpPr>
        <p:sp>
          <p:nvSpPr>
            <p:cNvPr id="37" name="Down Arrow 36"/>
            <p:cNvSpPr/>
            <p:nvPr/>
          </p:nvSpPr>
          <p:spPr>
            <a:xfrm>
              <a:off x="3603925" y="1296586"/>
              <a:ext cx="1111359" cy="1111359"/>
            </a:xfrm>
            <a:prstGeom prst="downArrow">
              <a:avLst>
                <a:gd name="adj1" fmla="val 55000"/>
                <a:gd name="adj2" fmla="val 45000"/>
              </a:avLst>
            </a:pr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38" name="Down Arrow 6"/>
            <p:cNvSpPr txBox="1"/>
            <p:nvPr/>
          </p:nvSpPr>
          <p:spPr>
            <a:xfrm>
              <a:off x="3853981" y="1296586"/>
              <a:ext cx="611247" cy="83629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p:txBody>
        </p:sp>
      </p:grpSp>
      <p:grpSp>
        <p:nvGrpSpPr>
          <p:cNvPr id="21" name="Group 20"/>
          <p:cNvGrpSpPr/>
          <p:nvPr/>
        </p:nvGrpSpPr>
        <p:grpSpPr>
          <a:xfrm>
            <a:off x="7957234" y="1064462"/>
            <a:ext cx="671540" cy="666815"/>
            <a:chOff x="3604677" y="749455"/>
            <a:chExt cx="666815" cy="666815"/>
          </a:xfrm>
        </p:grpSpPr>
        <p:sp>
          <p:nvSpPr>
            <p:cNvPr id="22" name="Down Arrow 21"/>
            <p:cNvSpPr/>
            <p:nvPr/>
          </p:nvSpPr>
          <p:spPr>
            <a:xfrm>
              <a:off x="3604677" y="749455"/>
              <a:ext cx="666815" cy="666815"/>
            </a:xfrm>
            <a:prstGeom prst="downArrow">
              <a:avLst>
                <a:gd name="adj1" fmla="val 55000"/>
                <a:gd name="adj2" fmla="val 45000"/>
              </a:avLst>
            </a:pr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23" name="Down Arrow 6"/>
            <p:cNvSpPr txBox="1"/>
            <p:nvPr/>
          </p:nvSpPr>
          <p:spPr>
            <a:xfrm>
              <a:off x="3754710" y="749455"/>
              <a:ext cx="366749" cy="50177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endParaRPr lang="en-US" sz="3000" kern="1200"/>
            </a:p>
          </p:txBody>
        </p:sp>
      </p:grpSp>
      <p:grpSp>
        <p:nvGrpSpPr>
          <p:cNvPr id="28" name="Group 27"/>
          <p:cNvGrpSpPr/>
          <p:nvPr/>
        </p:nvGrpSpPr>
        <p:grpSpPr>
          <a:xfrm>
            <a:off x="9367046" y="2385507"/>
            <a:ext cx="678840" cy="678840"/>
            <a:chOff x="3622918" y="960328"/>
            <a:chExt cx="814997" cy="814997"/>
          </a:xfrm>
        </p:grpSpPr>
        <p:sp>
          <p:nvSpPr>
            <p:cNvPr id="29" name="Down Arrow 28"/>
            <p:cNvSpPr/>
            <p:nvPr/>
          </p:nvSpPr>
          <p:spPr>
            <a:xfrm>
              <a:off x="3622918" y="960328"/>
              <a:ext cx="814997" cy="814997"/>
            </a:xfrm>
            <a:prstGeom prst="downArrow">
              <a:avLst>
                <a:gd name="adj1" fmla="val 55000"/>
                <a:gd name="adj2" fmla="val 45000"/>
              </a:avLst>
            </a:pr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30" name="Down Arrow 6"/>
            <p:cNvSpPr txBox="1"/>
            <p:nvPr/>
          </p:nvSpPr>
          <p:spPr>
            <a:xfrm>
              <a:off x="3806292" y="960328"/>
              <a:ext cx="448249" cy="61328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p:txBody>
        </p:sp>
      </p:grpSp>
    </p:spTree>
    <p:extLst>
      <p:ext uri="{BB962C8B-B14F-4D97-AF65-F5344CB8AC3E}">
        <p14:creationId xmlns:p14="http://schemas.microsoft.com/office/powerpoint/2010/main" val="336358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14" grpId="0" build="p"/>
      <p:bldP spid="26" grpId="0" build="p"/>
      <p:bldP spid="33" grpId="0" build="p"/>
      <p:bldP spid="34" grpId="0" build="p"/>
      <p:bldP spid="42" grpId="0" build="p"/>
      <p:bldP spid="4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1157" y="2870101"/>
            <a:ext cx="5678913" cy="3970318"/>
          </a:xfrm>
        </p:spPr>
        <p:txBody>
          <a:bodyPr/>
          <a:lstStyle/>
          <a:p>
            <a:r>
              <a:rPr lang="en-US" sz="4000" dirty="0">
                <a:solidFill>
                  <a:srgbClr val="1DA9BF"/>
                </a:solidFill>
              </a:rPr>
              <a:t>SO…</a:t>
            </a:r>
            <a:br>
              <a:rPr lang="en-US" sz="8000" dirty="0">
                <a:solidFill>
                  <a:srgbClr val="1DA9BF"/>
                </a:solidFill>
              </a:rPr>
            </a:br>
            <a:r>
              <a:rPr lang="en-US" sz="8000" dirty="0">
                <a:solidFill>
                  <a:srgbClr val="1DA9BF"/>
                </a:solidFill>
              </a:rPr>
              <a:t>WHAT’S YOUR TOPIC?</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a:t>
            </a:r>
          </a:p>
        </p:txBody>
      </p:sp>
      <p:pic>
        <p:nvPicPr>
          <p:cNvPr id="11"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17361"/>
          <a:stretch/>
        </p:blipFill>
        <p:spPr>
          <a:xfrm>
            <a:off x="7467601" y="0"/>
            <a:ext cx="4722813" cy="6858000"/>
          </a:xfrm>
          <a:prstGeom prst="rect">
            <a:avLst/>
          </a:prstGeom>
        </p:spPr>
      </p:pic>
      <p:pic>
        <p:nvPicPr>
          <p:cNvPr id="6148" name="Picture 4" descr="man wearing white top using MacBook"/>
          <p:cNvPicPr>
            <a:picLocks noGrp="1" noChangeAspect="1" noChangeArrowheads="1"/>
          </p:cNvPicPr>
          <p:nvPr>
            <p:ph type="pic" sz="quarter" idx="13"/>
          </p:nvPr>
        </p:nvPicPr>
        <p:blipFill rotWithShape="1">
          <a:blip r:embed="rId4">
            <a:extLst>
              <a:ext uri="{28A0092B-C50C-407E-A947-70E740481C1C}">
                <a14:useLocalDpi xmlns:a14="http://schemas.microsoft.com/office/drawing/2010/main" val="0"/>
              </a:ext>
            </a:extLst>
          </a:blip>
          <a:srcRect l="1902" r="40700"/>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195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743075"/>
            <a:ext cx="5170715" cy="590931"/>
          </a:xfrm>
        </p:spPr>
        <p:txBody>
          <a:bodyPr/>
          <a:lstStyle/>
          <a:p>
            <a:r>
              <a:rPr lang="en-US" dirty="0">
                <a:solidFill>
                  <a:srgbClr val="1DA9BF"/>
                </a:solidFill>
              </a:rPr>
              <a:t>TOPIC</a:t>
            </a:r>
          </a:p>
        </p:txBody>
      </p:sp>
      <p:sp>
        <p:nvSpPr>
          <p:cNvPr id="4" name="Text Placeholder 3"/>
          <p:cNvSpPr>
            <a:spLocks noGrp="1"/>
          </p:cNvSpPr>
          <p:nvPr>
            <p:ph type="body" sz="quarter" idx="14"/>
          </p:nvPr>
        </p:nvSpPr>
        <p:spPr>
          <a:xfrm>
            <a:off x="571500" y="1732706"/>
            <a:ext cx="5045529" cy="334508"/>
          </a:xfrm>
        </p:spPr>
        <p:txBody>
          <a:bodyPr/>
          <a:lstStyle/>
          <a:p>
            <a:pPr marL="457200" indent="-457200">
              <a:buFont typeface="Arial" panose="020B0604020202020204" pitchFamily="34" charset="0"/>
              <a:buChar char="•"/>
            </a:pPr>
            <a:r>
              <a:rPr lang="en-US" sz="3200" dirty="0"/>
              <a:t>Object, idea, or theory you are writing about</a:t>
            </a:r>
          </a:p>
          <a:p>
            <a:pPr marL="457200" indent="-457200">
              <a:buFont typeface="Arial" panose="020B0604020202020204" pitchFamily="34" charset="0"/>
              <a:buChar char="•"/>
            </a:pPr>
            <a:r>
              <a:rPr lang="en-US" sz="3200" dirty="0"/>
              <a:t>‘Write a paper about dogs’: dogs = topic</a:t>
            </a:r>
          </a:p>
          <a:p>
            <a:pPr marL="457200" indent="-457200">
              <a:buFont typeface="Arial" panose="020B0604020202020204" pitchFamily="34" charset="0"/>
              <a:buChar char="•"/>
            </a:pPr>
            <a:r>
              <a:rPr lang="en-US" sz="3200" dirty="0"/>
              <a:t>‘Write a paper about WWII’: WWII = topic</a:t>
            </a:r>
          </a:p>
          <a:p>
            <a:pPr marL="457200" indent="-457200">
              <a:buFont typeface="Arial" panose="020B0604020202020204" pitchFamily="34" charset="0"/>
              <a:buChar char="•"/>
            </a:pPr>
            <a:r>
              <a:rPr lang="en-US" sz="3200" dirty="0"/>
              <a:t>Not the same as a research question</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8</a:t>
            </a:r>
          </a:p>
        </p:txBody>
      </p:sp>
      <p:pic>
        <p:nvPicPr>
          <p:cNvPr id="8" name="pasted-image.png"/>
          <p:cNvPicPr>
            <a:picLocks noGrp="1" noChangeAspect="1"/>
          </p:cNvPicPr>
          <p:nvPr>
            <p:ph type="pic" sz="quarter" idx="13"/>
          </p:nvPr>
        </p:nvPicPr>
        <p:blipFill rotWithShape="1">
          <a:blip r:embed="rId3"/>
          <a:srcRect l="6514" t="-913" r="36376" b="913"/>
          <a:stretch/>
        </p:blipFill>
        <p:spPr>
          <a:prstGeom prst="rect">
            <a:avLst/>
          </a:prstGeom>
        </p:spPr>
      </p:pic>
    </p:spTree>
    <p:extLst>
      <p:ext uri="{BB962C8B-B14F-4D97-AF65-F5344CB8AC3E}">
        <p14:creationId xmlns:p14="http://schemas.microsoft.com/office/powerpoint/2010/main" val="38772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743075"/>
            <a:ext cx="5170715" cy="590931"/>
          </a:xfrm>
        </p:spPr>
        <p:txBody>
          <a:bodyPr/>
          <a:lstStyle/>
          <a:p>
            <a:r>
              <a:rPr lang="en-US" dirty="0">
                <a:solidFill>
                  <a:srgbClr val="1DA9BF"/>
                </a:solidFill>
              </a:rPr>
              <a:t>RESEARCH QUESTION</a:t>
            </a:r>
          </a:p>
        </p:txBody>
      </p:sp>
      <p:sp>
        <p:nvSpPr>
          <p:cNvPr id="4" name="Text Placeholder 3"/>
          <p:cNvSpPr>
            <a:spLocks noGrp="1"/>
          </p:cNvSpPr>
          <p:nvPr>
            <p:ph type="body" sz="quarter" idx="14"/>
          </p:nvPr>
        </p:nvSpPr>
        <p:spPr>
          <a:xfrm>
            <a:off x="571500" y="1732706"/>
            <a:ext cx="5045529" cy="334508"/>
          </a:xfrm>
        </p:spPr>
        <p:txBody>
          <a:bodyPr/>
          <a:lstStyle/>
          <a:p>
            <a:pPr marL="457200" indent="-457200">
              <a:buFont typeface="Arial" panose="020B0604020202020204" pitchFamily="34" charset="0"/>
              <a:buChar char="•"/>
            </a:pPr>
            <a:r>
              <a:rPr lang="en-US" sz="2500" dirty="0"/>
              <a:t>Narrows the topic into something specific to research</a:t>
            </a:r>
          </a:p>
          <a:p>
            <a:pPr marL="457200" indent="-457200">
              <a:buFont typeface="Arial" panose="020B0604020202020204" pitchFamily="34" charset="0"/>
              <a:buChar char="•"/>
            </a:pPr>
            <a:r>
              <a:rPr lang="en-US" sz="2500" dirty="0"/>
              <a:t>Dogs = topic</a:t>
            </a:r>
          </a:p>
          <a:p>
            <a:pPr marL="457200" indent="-457200">
              <a:buFont typeface="Arial" panose="020B0604020202020204" pitchFamily="34" charset="0"/>
              <a:buChar char="•"/>
            </a:pPr>
            <a:r>
              <a:rPr lang="en-US" sz="2500" dirty="0"/>
              <a:t>“How does feeding schedule influence dogs’ body mass?” = research question</a:t>
            </a:r>
          </a:p>
          <a:p>
            <a:pPr marL="457200" indent="-457200">
              <a:buFont typeface="Arial" panose="020B0604020202020204" pitchFamily="34" charset="0"/>
              <a:buChar char="•"/>
            </a:pPr>
            <a:r>
              <a:rPr lang="en-US" sz="2500" dirty="0"/>
              <a:t>WWII = topic</a:t>
            </a:r>
          </a:p>
          <a:p>
            <a:pPr marL="457200" indent="-457200">
              <a:buFont typeface="Arial" panose="020B0604020202020204" pitchFamily="34" charset="0"/>
              <a:buChar char="•"/>
            </a:pPr>
            <a:r>
              <a:rPr lang="en-US" sz="2500" dirty="0"/>
              <a:t>“What factors influenced America’s entrance into WWII?” = research question</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8</a:t>
            </a:r>
          </a:p>
        </p:txBody>
      </p:sp>
      <p:pic>
        <p:nvPicPr>
          <p:cNvPr id="11" name="pasted-image.png"/>
          <p:cNvPicPr>
            <a:picLocks noGrp="1" noChangeAspect="1"/>
          </p:cNvPicPr>
          <p:nvPr>
            <p:ph type="pic" sz="quarter" idx="13"/>
          </p:nvPr>
        </p:nvPicPr>
        <p:blipFill>
          <a:blip r:embed="rId3"/>
          <a:srcRect t="17303" b="17303"/>
          <a:stretch>
            <a:fillRect/>
          </a:stretch>
        </p:blipFill>
        <p:spPr>
          <a:prstGeom prst="rect">
            <a:avLst/>
          </a:prstGeom>
        </p:spPr>
      </p:pic>
    </p:spTree>
    <p:extLst>
      <p:ext uri="{BB962C8B-B14F-4D97-AF65-F5344CB8AC3E}">
        <p14:creationId xmlns:p14="http://schemas.microsoft.com/office/powerpoint/2010/main" val="418018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1158" y="4028201"/>
            <a:ext cx="5127768" cy="1754326"/>
          </a:xfrm>
        </p:spPr>
        <p:txBody>
          <a:bodyPr/>
          <a:lstStyle/>
          <a:p>
            <a:r>
              <a:rPr lang="en-US" sz="4000" dirty="0">
                <a:solidFill>
                  <a:srgbClr val="1DA9BF"/>
                </a:solidFill>
              </a:rPr>
              <a:t>STEP TWO:</a:t>
            </a:r>
            <a:br>
              <a:rPr lang="en-US" sz="8000" dirty="0">
                <a:solidFill>
                  <a:srgbClr val="1DA9BF"/>
                </a:solidFill>
              </a:rPr>
            </a:br>
            <a:r>
              <a:rPr lang="en-US" sz="8000" dirty="0">
                <a:solidFill>
                  <a:srgbClr val="1DA9BF"/>
                </a:solidFill>
              </a:rPr>
              <a:t>RESEARCH</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a:t>
            </a:r>
          </a:p>
        </p:txBody>
      </p:sp>
      <p:pic>
        <p:nvPicPr>
          <p:cNvPr id="11"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17361"/>
          <a:stretch/>
        </p:blipFill>
        <p:spPr>
          <a:xfrm>
            <a:off x="7467601" y="0"/>
            <a:ext cx="4722813" cy="6858000"/>
          </a:xfrm>
          <a:prstGeom prst="rect">
            <a:avLst/>
          </a:prstGeom>
        </p:spPr>
      </p:pic>
      <p:pic>
        <p:nvPicPr>
          <p:cNvPr id="7" name="Content Placeholder 3"/>
          <p:cNvPicPr>
            <a:picLocks noChangeAspect="1"/>
          </p:cNvPicPr>
          <p:nvPr/>
        </p:nvPicPr>
        <p:blipFill rotWithShape="1">
          <a:blip r:embed="rId4">
            <a:extLst>
              <a:ext uri="{28A0092B-C50C-407E-A947-70E740481C1C}">
                <a14:useLocalDpi xmlns:a14="http://schemas.microsoft.com/office/drawing/2010/main" val="0"/>
              </a:ext>
            </a:extLst>
          </a:blip>
          <a:srcRect r="12670"/>
          <a:stretch/>
        </p:blipFill>
        <p:spPr>
          <a:xfrm>
            <a:off x="7046913" y="0"/>
            <a:ext cx="5143500" cy="6858000"/>
          </a:xfrm>
          <a:prstGeom prst="rect">
            <a:avLst/>
          </a:prstGeom>
        </p:spPr>
      </p:pic>
      <p:pic>
        <p:nvPicPr>
          <p:cNvPr id="13" name="Content Placeholder 3"/>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6590" t="26" r="6590" b="26"/>
          <a:stretch/>
        </p:blipFill>
        <p:spPr/>
      </p:pic>
    </p:spTree>
    <p:extLst>
      <p:ext uri="{BB962C8B-B14F-4D97-AF65-F5344CB8AC3E}">
        <p14:creationId xmlns:p14="http://schemas.microsoft.com/office/powerpoint/2010/main" val="2124689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743075"/>
            <a:ext cx="5170715" cy="590931"/>
          </a:xfrm>
        </p:spPr>
        <p:txBody>
          <a:bodyPr/>
          <a:lstStyle/>
          <a:p>
            <a:r>
              <a:rPr lang="en-US" dirty="0">
                <a:solidFill>
                  <a:srgbClr val="1DA9BF"/>
                </a:solidFill>
              </a:rPr>
              <a:t>WHERE TO START?</a:t>
            </a:r>
          </a:p>
        </p:txBody>
      </p:sp>
      <p:sp>
        <p:nvSpPr>
          <p:cNvPr id="4" name="Text Placeholder 3"/>
          <p:cNvSpPr>
            <a:spLocks noGrp="1"/>
          </p:cNvSpPr>
          <p:nvPr>
            <p:ph type="body" sz="quarter" idx="14"/>
          </p:nvPr>
        </p:nvSpPr>
        <p:spPr>
          <a:xfrm>
            <a:off x="571500" y="1732706"/>
            <a:ext cx="5045529" cy="334508"/>
          </a:xfrm>
        </p:spPr>
        <p:txBody>
          <a:bodyPr/>
          <a:lstStyle/>
          <a:p>
            <a:pPr marL="457200" indent="-457200">
              <a:buFont typeface="Arial" panose="020B0604020202020204" pitchFamily="34" charset="0"/>
              <a:buChar char="•"/>
            </a:pPr>
            <a:r>
              <a:rPr lang="en-US" sz="2500" dirty="0"/>
              <a:t>Pick out key words in your research question</a:t>
            </a:r>
          </a:p>
          <a:p>
            <a:pPr marL="457200" indent="-457200">
              <a:buFont typeface="Arial" panose="020B0604020202020204" pitchFamily="34" charset="0"/>
              <a:buChar char="•"/>
            </a:pPr>
            <a:r>
              <a:rPr lang="en-US" sz="2500" dirty="0"/>
              <a:t>“How does feeding schedule influence dogs’ body mass?” = research question</a:t>
            </a:r>
          </a:p>
          <a:p>
            <a:pPr marL="457200" indent="-457200">
              <a:buFont typeface="Arial" panose="020B0604020202020204" pitchFamily="34" charset="0"/>
              <a:buChar char="•"/>
            </a:pPr>
            <a:r>
              <a:rPr lang="en-US" sz="2500" dirty="0"/>
              <a:t>“dogs” “body mass” “feeding” “schedule”</a:t>
            </a:r>
          </a:p>
          <a:p>
            <a:pPr marL="457200" indent="-457200">
              <a:buFont typeface="Arial" panose="020B0604020202020204" pitchFamily="34" charset="0"/>
              <a:buChar char="•"/>
            </a:pPr>
            <a:r>
              <a:rPr lang="en-US" sz="2500" dirty="0"/>
              <a:t>Let research inform your writing (try a different question/approach!)</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8</a:t>
            </a:r>
          </a:p>
        </p:txBody>
      </p:sp>
      <p:pic>
        <p:nvPicPr>
          <p:cNvPr id="8" name="pasted-image.png"/>
          <p:cNvPicPr>
            <a:picLocks noGrp="1" noChangeAspect="1"/>
          </p:cNvPicPr>
          <p:nvPr>
            <p:ph type="pic" sz="quarter" idx="13"/>
          </p:nvPr>
        </p:nvPicPr>
        <p:blipFill>
          <a:blip r:embed="rId3"/>
          <a:srcRect l="7037" r="7037"/>
          <a:stretch>
            <a:fillRect/>
          </a:stretch>
        </p:blipFill>
        <p:spPr>
          <a:prstGeom prst="rect">
            <a:avLst/>
          </a:prstGeom>
        </p:spPr>
      </p:pic>
    </p:spTree>
    <p:extLst>
      <p:ext uri="{BB962C8B-B14F-4D97-AF65-F5344CB8AC3E}">
        <p14:creationId xmlns:p14="http://schemas.microsoft.com/office/powerpoint/2010/main" val="60180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30735" y="367470"/>
            <a:ext cx="11742526" cy="6272612"/>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3" name="Text Placeholder 3"/>
          <p:cNvSpPr txBox="1">
            <a:spLocks/>
          </p:cNvSpPr>
          <p:nvPr/>
        </p:nvSpPr>
        <p:spPr>
          <a:xfrm>
            <a:off x="910935" y="906071"/>
            <a:ext cx="11542321" cy="588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600" b="1" dirty="0">
                <a:solidFill>
                  <a:schemeClr val="bg1"/>
                </a:solidFill>
              </a:rPr>
              <a:t>WHAT DO YOU DO</a:t>
            </a:r>
          </a:p>
          <a:p>
            <a:pPr marL="0" indent="0">
              <a:buNone/>
            </a:pPr>
            <a:r>
              <a:rPr lang="en-US" sz="13800" b="1" dirty="0">
                <a:solidFill>
                  <a:schemeClr val="bg1"/>
                </a:solidFill>
              </a:rPr>
              <a:t>BEFORE YOU WRITE?</a:t>
            </a:r>
          </a:p>
        </p:txBody>
      </p:sp>
    </p:spTree>
    <p:extLst>
      <p:ext uri="{BB962C8B-B14F-4D97-AF65-F5344CB8AC3E}">
        <p14:creationId xmlns:p14="http://schemas.microsoft.com/office/powerpoint/2010/main" val="840291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743075"/>
            <a:ext cx="5170715" cy="590931"/>
          </a:xfrm>
        </p:spPr>
        <p:txBody>
          <a:bodyPr/>
          <a:lstStyle/>
          <a:p>
            <a:r>
              <a:rPr lang="en-US" dirty="0">
                <a:solidFill>
                  <a:srgbClr val="1DA9BF"/>
                </a:solidFill>
              </a:rPr>
              <a:t>KINDS OF SOURCES?</a:t>
            </a:r>
          </a:p>
        </p:txBody>
      </p:sp>
      <p:sp>
        <p:nvSpPr>
          <p:cNvPr id="4" name="Text Placeholder 3"/>
          <p:cNvSpPr>
            <a:spLocks noGrp="1"/>
          </p:cNvSpPr>
          <p:nvPr>
            <p:ph type="body" sz="quarter" idx="14"/>
          </p:nvPr>
        </p:nvSpPr>
        <p:spPr>
          <a:xfrm>
            <a:off x="571500" y="1732706"/>
            <a:ext cx="5045529" cy="334508"/>
          </a:xfrm>
        </p:spPr>
        <p:txBody>
          <a:bodyPr/>
          <a:lstStyle/>
          <a:p>
            <a:pPr marL="457200" indent="-457200">
              <a:buFont typeface="Arial" panose="020B0604020202020204" pitchFamily="34" charset="0"/>
              <a:buChar char="•"/>
            </a:pPr>
            <a:r>
              <a:rPr lang="en-US" sz="2500" dirty="0"/>
              <a:t>Scholarly articles &amp; peer-reviewed articles</a:t>
            </a:r>
          </a:p>
          <a:p>
            <a:pPr marL="457200" indent="-457200">
              <a:buFont typeface="Arial" panose="020B0604020202020204" pitchFamily="34" charset="0"/>
              <a:buChar char="•"/>
            </a:pPr>
            <a:r>
              <a:rPr lang="en-US" sz="2500" dirty="0"/>
              <a:t>Archival information</a:t>
            </a:r>
          </a:p>
          <a:p>
            <a:pPr marL="457200" indent="-457200">
              <a:buFont typeface="Arial" panose="020B0604020202020204" pitchFamily="34" charset="0"/>
              <a:buChar char="•"/>
            </a:pPr>
            <a:r>
              <a:rPr lang="en-US" sz="2500" dirty="0"/>
              <a:t>Statistics</a:t>
            </a:r>
          </a:p>
          <a:p>
            <a:pPr marL="457200" indent="-457200">
              <a:buFont typeface="Arial" panose="020B0604020202020204" pitchFamily="34" charset="0"/>
              <a:buChar char="•"/>
            </a:pPr>
            <a:r>
              <a:rPr lang="en-US" sz="2500" dirty="0"/>
              <a:t>Newspapers</a:t>
            </a:r>
          </a:p>
          <a:p>
            <a:pPr marL="457200" indent="-457200">
              <a:buFont typeface="Arial" panose="020B0604020202020204" pitchFamily="34" charset="0"/>
              <a:buChar char="•"/>
            </a:pPr>
            <a:r>
              <a:rPr lang="en-US" sz="2500" dirty="0"/>
              <a:t>Websites</a:t>
            </a:r>
          </a:p>
          <a:p>
            <a:pPr marL="457200" indent="-457200">
              <a:buFont typeface="Arial" panose="020B0604020202020204" pitchFamily="34" charset="0"/>
              <a:buChar char="•"/>
            </a:pPr>
            <a:r>
              <a:rPr lang="en-US" sz="2500" dirty="0"/>
              <a:t>Blogs</a:t>
            </a:r>
          </a:p>
          <a:p>
            <a:pPr marL="457200" indent="-457200">
              <a:buFont typeface="Arial" panose="020B0604020202020204" pitchFamily="34" charset="0"/>
              <a:buChar char="•"/>
            </a:pPr>
            <a:endParaRPr lang="en-US" sz="2500" dirty="0"/>
          </a:p>
          <a:p>
            <a:r>
              <a:rPr lang="en-US" sz="1800" i="1" dirty="0"/>
              <a:t>Remember to check what kinds of sources are mandatory for your assignment! If unsure, talk to your prof or GA.</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8</a:t>
            </a:r>
          </a:p>
        </p:txBody>
      </p:sp>
      <p:pic>
        <p:nvPicPr>
          <p:cNvPr id="12" name="pasted-image.png"/>
          <p:cNvPicPr>
            <a:picLocks noGrp="1" noChangeAspect="1"/>
          </p:cNvPicPr>
          <p:nvPr>
            <p:ph type="pic" sz="quarter" idx="13"/>
          </p:nvPr>
        </p:nvPicPr>
        <p:blipFill>
          <a:blip r:embed="rId3"/>
          <a:srcRect l="21358" r="21358"/>
          <a:stretch>
            <a:fillRect/>
          </a:stretch>
        </p:blipFill>
        <p:spPr>
          <a:prstGeom prst="rect">
            <a:avLst/>
          </a:prstGeom>
        </p:spPr>
      </p:pic>
    </p:spTree>
    <p:extLst>
      <p:ext uri="{BB962C8B-B14F-4D97-AF65-F5344CB8AC3E}">
        <p14:creationId xmlns:p14="http://schemas.microsoft.com/office/powerpoint/2010/main" val="135831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mentimet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704" y="2418785"/>
            <a:ext cx="11574809" cy="146428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txBox="1">
            <a:spLocks/>
          </p:cNvSpPr>
          <p:nvPr/>
        </p:nvSpPr>
        <p:spPr>
          <a:xfrm>
            <a:off x="4148947" y="5867443"/>
            <a:ext cx="3950322" cy="533358"/>
          </a:xfrm>
          <a:prstGeom prst="rect">
            <a:avLst/>
          </a:prstGeom>
        </p:spPr>
        <p:txBody>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dirty="0">
                <a:solidFill>
                  <a:srgbClr val="0FA5BE"/>
                </a:solidFill>
              </a:rPr>
              <a:t>go to menti.com</a:t>
            </a:r>
          </a:p>
        </p:txBody>
      </p:sp>
    </p:spTree>
    <p:extLst>
      <p:ext uri="{BB962C8B-B14F-4D97-AF65-F5344CB8AC3E}">
        <p14:creationId xmlns:p14="http://schemas.microsoft.com/office/powerpoint/2010/main" val="311613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244477"/>
            <a:ext cx="5941960" cy="1588127"/>
          </a:xfrm>
        </p:spPr>
        <p:txBody>
          <a:bodyPr/>
          <a:lstStyle/>
          <a:p>
            <a:r>
              <a:rPr lang="en-US" dirty="0">
                <a:solidFill>
                  <a:srgbClr val="1DA9BF"/>
                </a:solidFill>
              </a:rPr>
              <a:t>WHERE TO START FINDING INFORMATION?</a:t>
            </a:r>
          </a:p>
        </p:txBody>
      </p:sp>
      <p:sp>
        <p:nvSpPr>
          <p:cNvPr id="4" name="Text Placeholder 3"/>
          <p:cNvSpPr>
            <a:spLocks noGrp="1"/>
          </p:cNvSpPr>
          <p:nvPr>
            <p:ph type="body" sz="quarter" idx="14"/>
          </p:nvPr>
        </p:nvSpPr>
        <p:spPr>
          <a:xfrm>
            <a:off x="571500" y="1732706"/>
            <a:ext cx="5045529" cy="334508"/>
          </a:xfrm>
        </p:spPr>
        <p:txBody>
          <a:bodyPr/>
          <a:lstStyle/>
          <a:p>
            <a:pPr marL="457200" indent="-457200">
              <a:buFont typeface="Arial" panose="020B0604020202020204" pitchFamily="34" charset="0"/>
              <a:buChar char="•"/>
            </a:pPr>
            <a:r>
              <a:rPr lang="en-US" sz="2800" dirty="0"/>
              <a:t>Course textbook/notes</a:t>
            </a:r>
          </a:p>
          <a:p>
            <a:pPr marL="457200" indent="-457200">
              <a:buFont typeface="Arial" panose="020B0604020202020204" pitchFamily="34" charset="0"/>
              <a:buChar char="•"/>
            </a:pPr>
            <a:r>
              <a:rPr lang="en-US" sz="2800" dirty="0"/>
              <a:t>Google/Wikipedia (</a:t>
            </a:r>
            <a:r>
              <a:rPr lang="en-US" sz="2800" i="1" dirty="0"/>
              <a:t>for general info only)</a:t>
            </a:r>
          </a:p>
          <a:p>
            <a:pPr marL="457200" indent="-457200">
              <a:buFont typeface="Arial" panose="020B0604020202020204" pitchFamily="34" charset="0"/>
              <a:buChar char="•"/>
            </a:pPr>
            <a:r>
              <a:rPr lang="en-US" sz="2800" dirty="0"/>
              <a:t>Bibliography mining</a:t>
            </a:r>
          </a:p>
          <a:p>
            <a:pPr marL="457200" indent="-457200">
              <a:buFont typeface="Arial" panose="020B0604020202020204" pitchFamily="34" charset="0"/>
              <a:buChar char="•"/>
            </a:pPr>
            <a:r>
              <a:rPr lang="en-US" sz="2800" dirty="0"/>
              <a:t>Leddy Library</a:t>
            </a:r>
          </a:p>
          <a:p>
            <a:pPr marL="457200" indent="-457200">
              <a:buFont typeface="Arial" panose="020B0604020202020204" pitchFamily="34" charset="0"/>
              <a:buChar char="•"/>
            </a:pPr>
            <a:r>
              <a:rPr lang="en-US" sz="2800" dirty="0"/>
              <a:t>YOUR LIBRARIAN (each discipline has one!)</a:t>
            </a:r>
          </a:p>
          <a:p>
            <a:pPr marL="457200" indent="-457200">
              <a:buFont typeface="Arial" panose="020B0604020202020204" pitchFamily="34" charset="0"/>
              <a:buChar char="•"/>
            </a:pPr>
            <a:r>
              <a:rPr lang="en-US" sz="2800" dirty="0"/>
              <a:t>Google Scholar</a:t>
            </a:r>
          </a:p>
          <a:p>
            <a:pPr marL="457200" indent="-457200">
              <a:buFont typeface="Arial" panose="020B0604020202020204" pitchFamily="34" charset="0"/>
              <a:buChar char="•"/>
            </a:pPr>
            <a:r>
              <a:rPr lang="en-US" sz="2800" dirty="0"/>
              <a:t>Leddy databases/</a:t>
            </a:r>
            <a:br>
              <a:rPr lang="en-US" sz="2800" dirty="0"/>
            </a:br>
            <a:r>
              <a:rPr lang="en-US" sz="2800" dirty="0"/>
              <a:t>one-stop shop</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8</a:t>
            </a:r>
          </a:p>
        </p:txBody>
      </p:sp>
      <p:pic>
        <p:nvPicPr>
          <p:cNvPr id="8" name="pasted-image.png"/>
          <p:cNvPicPr>
            <a:picLocks noGrp="1" noChangeAspect="1"/>
          </p:cNvPicPr>
          <p:nvPr>
            <p:ph type="pic" sz="quarter" idx="13"/>
          </p:nvPr>
        </p:nvPicPr>
        <p:blipFill rotWithShape="1">
          <a:blip r:embed="rId3"/>
          <a:srcRect l="29652" r="21358"/>
          <a:stretch/>
        </p:blipFill>
        <p:spPr>
          <a:xfrm>
            <a:off x="7152362" y="0"/>
            <a:ext cx="5039638" cy="6858000"/>
          </a:xfrm>
          <a:prstGeom prst="rect">
            <a:avLst/>
          </a:prstGeom>
        </p:spPr>
      </p:pic>
    </p:spTree>
    <p:extLst>
      <p:ext uri="{BB962C8B-B14F-4D97-AF65-F5344CB8AC3E}">
        <p14:creationId xmlns:p14="http://schemas.microsoft.com/office/powerpoint/2010/main" val="101366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080" y="2074363"/>
            <a:ext cx="2752354" cy="2709275"/>
          </a:xfrm>
          <a:prstGeom prst="ellipse">
            <a:avLst/>
          </a:prstGeom>
          <a:solidFill>
            <a:srgbClr val="1DA9BF"/>
          </a:solidFill>
          <a:ln w="174625" cmpd="thinThick">
            <a:solidFill>
              <a:srgbClr val="1DA9BF"/>
            </a:solidFill>
          </a:ln>
        </p:spPr>
        <p:txBody>
          <a:bodyPr vert="horz" lIns="91440" tIns="45720" rIns="91440" bIns="45720" rtlCol="0" anchor="ctr">
            <a:normAutofit/>
          </a:bodyPr>
          <a:lstStyle/>
          <a:p>
            <a:pPr algn="ctr"/>
            <a:r>
              <a:rPr lang="en-US" sz="2600" b="1" kern="1200" dirty="0">
                <a:solidFill>
                  <a:srgbClr val="FFFFFF"/>
                </a:solidFill>
                <a:latin typeface="+mj-lt"/>
                <a:ea typeface="+mj-ea"/>
                <a:cs typeface="+mj-cs"/>
              </a:rPr>
              <a:t>Google Scholar </a:t>
            </a:r>
          </a:p>
        </p:txBody>
      </p:sp>
      <p:pic>
        <p:nvPicPr>
          <p:cNvPr id="9" name="Content Placeholder 5"/>
          <p:cNvPicPr>
            <a:picLocks noGrp="1" noChangeAspect="1"/>
          </p:cNvPicPr>
          <p:nvPr>
            <p:ph idx="1"/>
          </p:nvPr>
        </p:nvPicPr>
        <p:blipFill>
          <a:blip r:embed="rId2"/>
          <a:stretch>
            <a:fillRect/>
          </a:stretch>
        </p:blipFill>
        <p:spPr>
          <a:xfrm>
            <a:off x="4038600" y="1558373"/>
            <a:ext cx="7188199" cy="3737864"/>
          </a:xfrm>
          <a:prstGeom prst="rect">
            <a:avLst/>
          </a:prstGeom>
        </p:spPr>
      </p:pic>
    </p:spTree>
    <p:extLst>
      <p:ext uri="{BB962C8B-B14F-4D97-AF65-F5344CB8AC3E}">
        <p14:creationId xmlns:p14="http://schemas.microsoft.com/office/powerpoint/2010/main" val="47016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a:blip r:embed="rId2"/>
          <a:stretch>
            <a:fillRect/>
          </a:stretch>
        </p:blipFill>
        <p:spPr>
          <a:xfrm>
            <a:off x="815370" y="643467"/>
            <a:ext cx="10561260" cy="5571066"/>
          </a:xfrm>
          <a:prstGeom prst="rect">
            <a:avLst/>
          </a:prstGeom>
        </p:spPr>
      </p:pic>
    </p:spTree>
    <p:extLst>
      <p:ext uri="{BB962C8B-B14F-4D97-AF65-F5344CB8AC3E}">
        <p14:creationId xmlns:p14="http://schemas.microsoft.com/office/powerpoint/2010/main" val="244825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a:blip r:embed="rId2"/>
          <a:stretch>
            <a:fillRect/>
          </a:stretch>
        </p:blipFill>
        <p:spPr>
          <a:xfrm>
            <a:off x="1077021" y="643467"/>
            <a:ext cx="10037957" cy="5571066"/>
          </a:xfrm>
          <a:prstGeom prst="rect">
            <a:avLst/>
          </a:prstGeom>
        </p:spPr>
      </p:pic>
    </p:spTree>
    <p:extLst>
      <p:ext uri="{BB962C8B-B14F-4D97-AF65-F5344CB8AC3E}">
        <p14:creationId xmlns:p14="http://schemas.microsoft.com/office/powerpoint/2010/main" val="326322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a:blip r:embed="rId2"/>
          <a:stretch>
            <a:fillRect/>
          </a:stretch>
        </p:blipFill>
        <p:spPr>
          <a:xfrm>
            <a:off x="643467" y="920834"/>
            <a:ext cx="10905066" cy="5016331"/>
          </a:xfrm>
          <a:prstGeom prst="rect">
            <a:avLst/>
          </a:prstGeom>
        </p:spPr>
      </p:pic>
    </p:spTree>
    <p:extLst>
      <p:ext uri="{BB962C8B-B14F-4D97-AF65-F5344CB8AC3E}">
        <p14:creationId xmlns:p14="http://schemas.microsoft.com/office/powerpoint/2010/main" val="98948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3793" y="4647450"/>
            <a:ext cx="5678913" cy="2086725"/>
          </a:xfrm>
        </p:spPr>
        <p:txBody>
          <a:bodyPr/>
          <a:lstStyle/>
          <a:p>
            <a:r>
              <a:rPr lang="en-US" sz="7200" dirty="0">
                <a:solidFill>
                  <a:srgbClr val="1DA9BF"/>
                </a:solidFill>
              </a:rPr>
              <a:t>EVALUATING</a:t>
            </a:r>
            <a:br>
              <a:rPr lang="en-US" sz="7200" dirty="0">
                <a:solidFill>
                  <a:srgbClr val="1DA9BF"/>
                </a:solidFill>
              </a:rPr>
            </a:br>
            <a:r>
              <a:rPr lang="en-US" sz="7200" dirty="0">
                <a:solidFill>
                  <a:srgbClr val="1DA9BF"/>
                </a:solidFill>
              </a:rPr>
              <a:t>SOURCES</a:t>
            </a:r>
            <a:endParaRPr lang="en-US" sz="19900" dirty="0">
              <a:solidFill>
                <a:srgbClr val="1DA9BF"/>
              </a:solidFill>
            </a:endParaRP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a:t>
            </a:r>
          </a:p>
        </p:txBody>
      </p:sp>
      <p:pic>
        <p:nvPicPr>
          <p:cNvPr id="11"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17361"/>
          <a:stretch/>
        </p:blipFill>
        <p:spPr>
          <a:xfrm>
            <a:off x="7467601" y="0"/>
            <a:ext cx="4722813" cy="6858000"/>
          </a:xfrm>
          <a:prstGeom prst="rect">
            <a:avLst/>
          </a:prstGeom>
        </p:spPr>
      </p:pic>
      <p:pic>
        <p:nvPicPr>
          <p:cNvPr id="7170" name="Picture 2" descr="woman biting pencil while sitting on chair in front of computer during daytime"/>
          <p:cNvPicPr>
            <a:picLocks noGrp="1" noChangeAspect="1" noChangeArrowheads="1"/>
          </p:cNvPicPr>
          <p:nvPr>
            <p:ph type="pic" sz="quarter" idx="13"/>
          </p:nvPr>
        </p:nvPicPr>
        <p:blipFill rotWithShape="1">
          <a:blip r:embed="rId4">
            <a:extLst>
              <a:ext uri="{28A0092B-C50C-407E-A947-70E740481C1C}">
                <a14:useLocalDpi xmlns:a14="http://schemas.microsoft.com/office/drawing/2010/main" val="0"/>
              </a:ext>
            </a:extLst>
          </a:blip>
          <a:srcRect l="3679" t="183" r="39009" b="-183"/>
          <a:stretch/>
        </p:blipFill>
        <p:spPr bwMode="auto">
          <a:xfrm>
            <a:off x="6299200" y="28575"/>
            <a:ext cx="5892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544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8845" y="972127"/>
            <a:ext cx="5678913" cy="5078313"/>
          </a:xfrm>
        </p:spPr>
        <p:txBody>
          <a:bodyPr/>
          <a:lstStyle/>
          <a:p>
            <a:r>
              <a:rPr lang="en-US" sz="7200" dirty="0">
                <a:solidFill>
                  <a:srgbClr val="0C596D"/>
                </a:solidFill>
              </a:rPr>
              <a:t>C</a:t>
            </a:r>
            <a:br>
              <a:rPr lang="en-US" sz="7200" dirty="0">
                <a:solidFill>
                  <a:srgbClr val="0C596D"/>
                </a:solidFill>
              </a:rPr>
            </a:br>
            <a:r>
              <a:rPr lang="en-US" sz="7200" dirty="0">
                <a:solidFill>
                  <a:srgbClr val="0C596D"/>
                </a:solidFill>
              </a:rPr>
              <a:t>R</a:t>
            </a:r>
            <a:br>
              <a:rPr lang="en-US" sz="7200" dirty="0">
                <a:solidFill>
                  <a:srgbClr val="0C596D"/>
                </a:solidFill>
              </a:rPr>
            </a:br>
            <a:r>
              <a:rPr lang="en-US" sz="7200" dirty="0">
                <a:solidFill>
                  <a:srgbClr val="0C596D"/>
                </a:solidFill>
              </a:rPr>
              <a:t>A</a:t>
            </a:r>
            <a:br>
              <a:rPr lang="en-US" sz="7200" dirty="0">
                <a:solidFill>
                  <a:srgbClr val="0C596D"/>
                </a:solidFill>
              </a:rPr>
            </a:br>
            <a:r>
              <a:rPr lang="en-US" sz="7200" dirty="0" err="1">
                <a:solidFill>
                  <a:srgbClr val="0C596D"/>
                </a:solidFill>
              </a:rPr>
              <a:t>A</a:t>
            </a:r>
            <a:br>
              <a:rPr lang="en-US" sz="7200" dirty="0">
                <a:solidFill>
                  <a:srgbClr val="0C596D"/>
                </a:solidFill>
              </a:rPr>
            </a:br>
            <a:r>
              <a:rPr lang="en-US" sz="7200" dirty="0">
                <a:solidFill>
                  <a:srgbClr val="0C596D"/>
                </a:solidFill>
              </a:rPr>
              <a:t>P</a:t>
            </a:r>
            <a:endParaRPr lang="en-US" sz="19900" dirty="0">
              <a:solidFill>
                <a:srgbClr val="0C596D"/>
              </a:solidFill>
            </a:endParaRP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a:t>
            </a:r>
          </a:p>
        </p:txBody>
      </p:sp>
      <p:pic>
        <p:nvPicPr>
          <p:cNvPr id="11"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17361"/>
          <a:stretch/>
        </p:blipFill>
        <p:spPr>
          <a:xfrm>
            <a:off x="7467601" y="0"/>
            <a:ext cx="4722813" cy="6858000"/>
          </a:xfrm>
          <a:prstGeom prst="rect">
            <a:avLst/>
          </a:prstGeom>
        </p:spPr>
      </p:pic>
      <p:sp>
        <p:nvSpPr>
          <p:cNvPr id="7" name="Title 2"/>
          <p:cNvSpPr txBox="1">
            <a:spLocks/>
          </p:cNvSpPr>
          <p:nvPr/>
        </p:nvSpPr>
        <p:spPr>
          <a:xfrm>
            <a:off x="446705" y="383130"/>
            <a:ext cx="5678913" cy="7017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4400" dirty="0">
                <a:solidFill>
                  <a:srgbClr val="0C596D"/>
                </a:solidFill>
              </a:rPr>
              <a:t>The</a:t>
            </a:r>
            <a:endParaRPr lang="en-US" sz="8800" dirty="0">
              <a:solidFill>
                <a:srgbClr val="0C596D"/>
              </a:solidFill>
            </a:endParaRPr>
          </a:p>
        </p:txBody>
      </p:sp>
      <p:sp>
        <p:nvSpPr>
          <p:cNvPr id="8" name="Title 2"/>
          <p:cNvSpPr txBox="1">
            <a:spLocks/>
          </p:cNvSpPr>
          <p:nvPr/>
        </p:nvSpPr>
        <p:spPr>
          <a:xfrm>
            <a:off x="446705" y="6032444"/>
            <a:ext cx="5678913" cy="7017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4400" dirty="0">
                <a:solidFill>
                  <a:srgbClr val="0C596D"/>
                </a:solidFill>
              </a:rPr>
              <a:t>Test</a:t>
            </a:r>
            <a:endParaRPr lang="en-US" sz="8800" dirty="0">
              <a:solidFill>
                <a:srgbClr val="0C596D"/>
              </a:solidFill>
            </a:endParaRPr>
          </a:p>
        </p:txBody>
      </p:sp>
      <p:pic>
        <p:nvPicPr>
          <p:cNvPr id="9218" name="Picture 2" descr="woman holding poop case"/>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rcRect l="17778" r="1777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2" name="Title 2"/>
          <p:cNvSpPr txBox="1">
            <a:spLocks/>
          </p:cNvSpPr>
          <p:nvPr/>
        </p:nvSpPr>
        <p:spPr>
          <a:xfrm>
            <a:off x="1116805" y="1097387"/>
            <a:ext cx="5678913" cy="9233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6000" dirty="0" err="1">
                <a:solidFill>
                  <a:srgbClr val="1DA9BF"/>
                </a:solidFill>
              </a:rPr>
              <a:t>urrency</a:t>
            </a:r>
            <a:endParaRPr lang="en-US" sz="13800" dirty="0">
              <a:solidFill>
                <a:srgbClr val="1DA9BF"/>
              </a:solidFill>
            </a:endParaRPr>
          </a:p>
        </p:txBody>
      </p:sp>
      <p:sp>
        <p:nvSpPr>
          <p:cNvPr id="13" name="Title 2"/>
          <p:cNvSpPr txBox="1">
            <a:spLocks/>
          </p:cNvSpPr>
          <p:nvPr/>
        </p:nvSpPr>
        <p:spPr>
          <a:xfrm>
            <a:off x="935468" y="2131033"/>
            <a:ext cx="5678913" cy="9233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6000" dirty="0" err="1">
                <a:solidFill>
                  <a:srgbClr val="1DA9BF"/>
                </a:solidFill>
              </a:rPr>
              <a:t>elevance</a:t>
            </a:r>
            <a:endParaRPr lang="en-US" sz="13800" dirty="0">
              <a:solidFill>
                <a:srgbClr val="1DA9BF"/>
              </a:solidFill>
            </a:endParaRPr>
          </a:p>
        </p:txBody>
      </p:sp>
      <p:sp>
        <p:nvSpPr>
          <p:cNvPr id="14" name="Title 2"/>
          <p:cNvSpPr txBox="1">
            <a:spLocks/>
          </p:cNvSpPr>
          <p:nvPr/>
        </p:nvSpPr>
        <p:spPr>
          <a:xfrm>
            <a:off x="1112920" y="4101571"/>
            <a:ext cx="5678913" cy="9233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6000" dirty="0" err="1">
                <a:solidFill>
                  <a:srgbClr val="1DA9BF"/>
                </a:solidFill>
              </a:rPr>
              <a:t>ccuracy</a:t>
            </a:r>
            <a:endParaRPr lang="en-US" sz="13800" dirty="0">
              <a:solidFill>
                <a:srgbClr val="1DA9BF"/>
              </a:solidFill>
            </a:endParaRPr>
          </a:p>
        </p:txBody>
      </p:sp>
      <p:sp>
        <p:nvSpPr>
          <p:cNvPr id="15" name="Title 2"/>
          <p:cNvSpPr txBox="1">
            <a:spLocks/>
          </p:cNvSpPr>
          <p:nvPr/>
        </p:nvSpPr>
        <p:spPr>
          <a:xfrm>
            <a:off x="1075341" y="3118152"/>
            <a:ext cx="5678913" cy="9233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6000" dirty="0" err="1">
                <a:solidFill>
                  <a:srgbClr val="1DA9BF"/>
                </a:solidFill>
              </a:rPr>
              <a:t>uthority</a:t>
            </a:r>
            <a:endParaRPr lang="en-US" sz="13800" dirty="0">
              <a:solidFill>
                <a:srgbClr val="1DA9BF"/>
              </a:solidFill>
            </a:endParaRPr>
          </a:p>
        </p:txBody>
      </p:sp>
      <p:sp>
        <p:nvSpPr>
          <p:cNvPr id="16" name="Title 2"/>
          <p:cNvSpPr txBox="1">
            <a:spLocks/>
          </p:cNvSpPr>
          <p:nvPr/>
        </p:nvSpPr>
        <p:spPr>
          <a:xfrm>
            <a:off x="877013" y="5023273"/>
            <a:ext cx="5678913" cy="9233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z="6000" dirty="0" err="1">
                <a:solidFill>
                  <a:srgbClr val="1DA9BF"/>
                </a:solidFill>
              </a:rPr>
              <a:t>urpose</a:t>
            </a:r>
            <a:endParaRPr lang="en-US" sz="13800" dirty="0">
              <a:solidFill>
                <a:srgbClr val="1DA9BF"/>
              </a:solidFill>
            </a:endParaRPr>
          </a:p>
        </p:txBody>
      </p:sp>
    </p:spTree>
    <p:extLst>
      <p:ext uri="{BB962C8B-B14F-4D97-AF65-F5344CB8AC3E}">
        <p14:creationId xmlns:p14="http://schemas.microsoft.com/office/powerpoint/2010/main" val="12079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576876"/>
            <a:ext cx="5170715" cy="923330"/>
          </a:xfrm>
        </p:spPr>
        <p:txBody>
          <a:bodyPr/>
          <a:lstStyle/>
          <a:p>
            <a:r>
              <a:rPr lang="en-US" sz="6000" dirty="0">
                <a:solidFill>
                  <a:srgbClr val="1DA9BF"/>
                </a:solidFill>
              </a:rPr>
              <a:t>CURRENCY</a:t>
            </a:r>
            <a:endParaRPr lang="en-US" dirty="0">
              <a:solidFill>
                <a:srgbClr val="1DA9BF"/>
              </a:solidFill>
            </a:endParaRPr>
          </a:p>
        </p:txBody>
      </p:sp>
      <p:sp>
        <p:nvSpPr>
          <p:cNvPr id="4" name="Text Placeholder 3"/>
          <p:cNvSpPr>
            <a:spLocks noGrp="1"/>
          </p:cNvSpPr>
          <p:nvPr>
            <p:ph type="body" sz="quarter" idx="14"/>
          </p:nvPr>
        </p:nvSpPr>
        <p:spPr>
          <a:xfrm>
            <a:off x="571500" y="1732706"/>
            <a:ext cx="5045529" cy="334508"/>
          </a:xfrm>
        </p:spPr>
        <p:txBody>
          <a:bodyPr/>
          <a:lstStyle/>
          <a:p>
            <a:pPr marL="457200" indent="-457200">
              <a:buFont typeface="Arial" panose="020B0604020202020204" pitchFamily="34" charset="0"/>
              <a:buChar char="•"/>
            </a:pPr>
            <a:r>
              <a:rPr lang="en-US" sz="3600" dirty="0"/>
              <a:t>When was it first published?</a:t>
            </a:r>
          </a:p>
          <a:p>
            <a:pPr marL="457200" indent="-457200">
              <a:buFont typeface="Arial" panose="020B0604020202020204" pitchFamily="34" charset="0"/>
              <a:buChar char="•"/>
            </a:pPr>
            <a:r>
              <a:rPr lang="en-US" sz="3600" dirty="0"/>
              <a:t>When was it updated?</a:t>
            </a:r>
          </a:p>
          <a:p>
            <a:pPr marL="457200" indent="-457200">
              <a:buFont typeface="Arial" panose="020B0604020202020204" pitchFamily="34" charset="0"/>
              <a:buChar char="•"/>
            </a:pPr>
            <a:r>
              <a:rPr lang="en-US" sz="3600" dirty="0"/>
              <a:t>Does your project require more recent information?</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8</a:t>
            </a:r>
          </a:p>
        </p:txBody>
      </p:sp>
      <p:pic>
        <p:nvPicPr>
          <p:cNvPr id="10242" name="Picture 2" descr="assorted books in brown wooden bookshelf"/>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11259" b="1125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00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entimet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093" y="2681833"/>
            <a:ext cx="11109846" cy="140546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txBox="1">
            <a:spLocks/>
          </p:cNvSpPr>
          <p:nvPr/>
        </p:nvSpPr>
        <p:spPr>
          <a:xfrm>
            <a:off x="4105855" y="5917547"/>
            <a:ext cx="3950322" cy="533358"/>
          </a:xfrm>
          <a:prstGeom prst="rect">
            <a:avLst/>
          </a:prstGeom>
        </p:spPr>
        <p:txBody>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dirty="0">
                <a:solidFill>
                  <a:srgbClr val="0FA5BE"/>
                </a:solidFill>
              </a:rPr>
              <a:t>go to menti.com</a:t>
            </a:r>
          </a:p>
        </p:txBody>
      </p:sp>
    </p:spTree>
    <p:extLst>
      <p:ext uri="{BB962C8B-B14F-4D97-AF65-F5344CB8AC3E}">
        <p14:creationId xmlns:p14="http://schemas.microsoft.com/office/powerpoint/2010/main" val="124310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576876"/>
            <a:ext cx="5170715" cy="923330"/>
          </a:xfrm>
        </p:spPr>
        <p:txBody>
          <a:bodyPr/>
          <a:lstStyle/>
          <a:p>
            <a:r>
              <a:rPr lang="en-US" sz="6000" dirty="0">
                <a:solidFill>
                  <a:srgbClr val="1DA9BF"/>
                </a:solidFill>
              </a:rPr>
              <a:t>RELEVANCE</a:t>
            </a:r>
            <a:endParaRPr lang="en-US" dirty="0">
              <a:solidFill>
                <a:srgbClr val="1DA9BF"/>
              </a:solidFill>
            </a:endParaRPr>
          </a:p>
        </p:txBody>
      </p:sp>
      <p:sp>
        <p:nvSpPr>
          <p:cNvPr id="4" name="Text Placeholder 3"/>
          <p:cNvSpPr>
            <a:spLocks noGrp="1"/>
          </p:cNvSpPr>
          <p:nvPr>
            <p:ph type="body" sz="quarter" idx="14"/>
          </p:nvPr>
        </p:nvSpPr>
        <p:spPr>
          <a:xfrm>
            <a:off x="571500" y="1732706"/>
            <a:ext cx="5045529" cy="334508"/>
          </a:xfrm>
        </p:spPr>
        <p:txBody>
          <a:bodyPr/>
          <a:lstStyle/>
          <a:p>
            <a:pPr marL="457200" indent="-457200">
              <a:buFont typeface="Arial" panose="020B0604020202020204" pitchFamily="34" charset="0"/>
              <a:buChar char="•"/>
            </a:pPr>
            <a:r>
              <a:rPr lang="en-US" sz="3600" dirty="0"/>
              <a:t>Is the source related to your topic?</a:t>
            </a:r>
          </a:p>
          <a:p>
            <a:pPr marL="457200" indent="-457200">
              <a:buFont typeface="Arial" panose="020B0604020202020204" pitchFamily="34" charset="0"/>
              <a:buChar char="•"/>
            </a:pPr>
            <a:r>
              <a:rPr lang="en-US" sz="3600" dirty="0"/>
              <a:t>Does it fit the requirements of your assignment?</a:t>
            </a:r>
          </a:p>
          <a:p>
            <a:pPr marL="457200" indent="-457200">
              <a:buFont typeface="Arial" panose="020B0604020202020204" pitchFamily="34" charset="0"/>
              <a:buChar char="•"/>
            </a:pPr>
            <a:r>
              <a:rPr lang="en-US" sz="3600" dirty="0"/>
              <a:t>Who is the intended audience?</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8</a:t>
            </a:r>
          </a:p>
        </p:txBody>
      </p:sp>
      <p:pic>
        <p:nvPicPr>
          <p:cNvPr id="15362" name="Picture 2" descr="group of people clapping hands"/>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1344" r="2134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45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576876"/>
            <a:ext cx="5170715" cy="923330"/>
          </a:xfrm>
        </p:spPr>
        <p:txBody>
          <a:bodyPr/>
          <a:lstStyle/>
          <a:p>
            <a:r>
              <a:rPr lang="en-US" sz="6000" dirty="0">
                <a:solidFill>
                  <a:srgbClr val="1DA9BF"/>
                </a:solidFill>
              </a:rPr>
              <a:t>AUTHORITY</a:t>
            </a:r>
            <a:endParaRPr lang="en-US" dirty="0">
              <a:solidFill>
                <a:srgbClr val="1DA9BF"/>
              </a:solidFill>
            </a:endParaRPr>
          </a:p>
        </p:txBody>
      </p:sp>
      <p:sp>
        <p:nvSpPr>
          <p:cNvPr id="4" name="Text Placeholder 3"/>
          <p:cNvSpPr>
            <a:spLocks noGrp="1"/>
          </p:cNvSpPr>
          <p:nvPr>
            <p:ph type="body" sz="quarter" idx="14"/>
          </p:nvPr>
        </p:nvSpPr>
        <p:spPr>
          <a:xfrm>
            <a:off x="571500" y="1657549"/>
            <a:ext cx="5045529" cy="334508"/>
          </a:xfrm>
        </p:spPr>
        <p:txBody>
          <a:bodyPr vert="horz" lIns="91440" tIns="45720" rIns="91440" bIns="45720" rtlCol="0" anchor="t">
            <a:noAutofit/>
          </a:bodyPr>
          <a:lstStyle/>
          <a:p>
            <a:pPr marL="457200" indent="-457200">
              <a:buFont typeface="Arial" panose="020B0604020202020204" pitchFamily="34" charset="0"/>
              <a:buChar char="•"/>
            </a:pPr>
            <a:r>
              <a:rPr lang="en-US" sz="3600" dirty="0"/>
              <a:t>Who is the author?</a:t>
            </a:r>
          </a:p>
          <a:p>
            <a:pPr marL="457200" indent="-457200">
              <a:buFont typeface="Arial" panose="020B0604020202020204" pitchFamily="34" charset="0"/>
              <a:buChar char="•"/>
            </a:pPr>
            <a:r>
              <a:rPr lang="en-US" sz="3600" dirty="0"/>
              <a:t>Who is the publisher?</a:t>
            </a:r>
          </a:p>
          <a:p>
            <a:pPr marL="457200" indent="-457200">
              <a:buFont typeface="Arial" panose="020B0604020202020204" pitchFamily="34" charset="0"/>
              <a:buChar char="•"/>
            </a:pPr>
            <a:r>
              <a:rPr lang="en-US" sz="3600" dirty="0"/>
              <a:t>What are their credentials?</a:t>
            </a:r>
          </a:p>
          <a:p>
            <a:pPr marL="457200" indent="-457200">
              <a:buFont typeface="Arial" panose="020B0604020202020204" pitchFamily="34" charset="0"/>
              <a:buChar char="•"/>
            </a:pPr>
            <a:r>
              <a:rPr lang="en-US" sz="3600" dirty="0"/>
              <a:t>What is the publication process? </a:t>
            </a:r>
            <a:br>
              <a:rPr lang="en-US" sz="3600" dirty="0"/>
            </a:br>
            <a:r>
              <a:rPr lang="en-US" sz="3600"/>
              <a:t>Peer-review?</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8</a:t>
            </a:r>
          </a:p>
        </p:txBody>
      </p:sp>
      <p:pic>
        <p:nvPicPr>
          <p:cNvPr id="14338" name="Picture 2" descr="shallow focus photo of woman smiling wearing pink hijab headdress"/>
          <p:cNvPicPr>
            <a:picLocks noGrp="1" noChangeAspect="1" noChangeArrowheads="1"/>
          </p:cNvPicPr>
          <p:nvPr>
            <p:ph type="pic" sz="quarter" idx="13"/>
          </p:nvPr>
        </p:nvPicPr>
        <p:blipFill rotWithShape="1">
          <a:blip r:embed="rId3">
            <a:extLst>
              <a:ext uri="{28A0092B-C50C-407E-A947-70E740481C1C}">
                <a14:useLocalDpi xmlns:a14="http://schemas.microsoft.com/office/drawing/2010/main" val="0"/>
              </a:ext>
            </a:extLst>
          </a:blip>
          <a:srcRect l="2705" t="-183" r="39983" b="183"/>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69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576876"/>
            <a:ext cx="5170715" cy="923330"/>
          </a:xfrm>
        </p:spPr>
        <p:txBody>
          <a:bodyPr/>
          <a:lstStyle/>
          <a:p>
            <a:r>
              <a:rPr lang="en-US" sz="6000" dirty="0">
                <a:solidFill>
                  <a:srgbClr val="1DA9BF"/>
                </a:solidFill>
              </a:rPr>
              <a:t>ACCURACY</a:t>
            </a:r>
            <a:endParaRPr lang="en-US" dirty="0">
              <a:solidFill>
                <a:srgbClr val="1DA9BF"/>
              </a:solidFill>
            </a:endParaRPr>
          </a:p>
        </p:txBody>
      </p:sp>
      <p:sp>
        <p:nvSpPr>
          <p:cNvPr id="4" name="Text Placeholder 3"/>
          <p:cNvSpPr>
            <a:spLocks noGrp="1"/>
          </p:cNvSpPr>
          <p:nvPr>
            <p:ph type="body" sz="quarter" idx="14"/>
          </p:nvPr>
        </p:nvSpPr>
        <p:spPr>
          <a:xfrm>
            <a:off x="571500" y="1657549"/>
            <a:ext cx="5045529" cy="334508"/>
          </a:xfrm>
        </p:spPr>
        <p:txBody>
          <a:bodyPr vert="horz" lIns="91440" tIns="45720" rIns="91440" bIns="45720" rtlCol="0" anchor="t">
            <a:noAutofit/>
          </a:bodyPr>
          <a:lstStyle/>
          <a:p>
            <a:pPr marL="457200" indent="-457200">
              <a:buFont typeface="Arial" panose="020B0604020202020204" pitchFamily="34" charset="0"/>
              <a:buChar char="•"/>
            </a:pPr>
            <a:r>
              <a:rPr lang="en-US" sz="3600" dirty="0"/>
              <a:t>Where is the info from?</a:t>
            </a:r>
          </a:p>
          <a:p>
            <a:pPr marL="457200" indent="-457200">
              <a:buFont typeface="Arial" panose="020B0604020202020204" pitchFamily="34" charset="0"/>
              <a:buChar char="•"/>
            </a:pPr>
            <a:r>
              <a:rPr lang="en-US" sz="3600" dirty="0"/>
              <a:t>Are arguments well-supported?</a:t>
            </a:r>
          </a:p>
          <a:p>
            <a:pPr marL="457200" indent="-457200">
              <a:buFont typeface="Arial" panose="020B0604020202020204" pitchFamily="34" charset="0"/>
              <a:buChar char="•"/>
            </a:pPr>
            <a:r>
              <a:rPr lang="en-US" sz="3600" dirty="0"/>
              <a:t>Are there references? </a:t>
            </a:r>
            <a:br>
              <a:rPr lang="en-US" sz="3600" dirty="0"/>
            </a:br>
            <a:r>
              <a:rPr lang="en-US" sz="3600"/>
              <a:t>What </a:t>
            </a:r>
            <a:r>
              <a:rPr lang="en-US" sz="3600" dirty="0"/>
              <a:t>kind?</a:t>
            </a:r>
          </a:p>
          <a:p>
            <a:pPr marL="457200" indent="-457200">
              <a:buFont typeface="Arial" panose="020B0604020202020204" pitchFamily="34" charset="0"/>
              <a:buChar char="•"/>
            </a:pPr>
            <a:r>
              <a:rPr lang="en-US" sz="3600" dirty="0"/>
              <a:t>Peer-reviewed?</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8</a:t>
            </a:r>
          </a:p>
        </p:txBody>
      </p:sp>
      <p:pic>
        <p:nvPicPr>
          <p:cNvPr id="13316" name="Picture 4" descr="person sitting on couch inside building"/>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6347" b="634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6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576876"/>
            <a:ext cx="5170715" cy="923330"/>
          </a:xfrm>
        </p:spPr>
        <p:txBody>
          <a:bodyPr/>
          <a:lstStyle/>
          <a:p>
            <a:r>
              <a:rPr lang="en-US" sz="6000" dirty="0">
                <a:solidFill>
                  <a:srgbClr val="1DA9BF"/>
                </a:solidFill>
              </a:rPr>
              <a:t>PURPOSE</a:t>
            </a:r>
            <a:endParaRPr lang="en-US" dirty="0">
              <a:solidFill>
                <a:srgbClr val="1DA9BF"/>
              </a:solidFill>
            </a:endParaRPr>
          </a:p>
        </p:txBody>
      </p:sp>
      <p:sp>
        <p:nvSpPr>
          <p:cNvPr id="4" name="Text Placeholder 3"/>
          <p:cNvSpPr>
            <a:spLocks noGrp="1"/>
          </p:cNvSpPr>
          <p:nvPr>
            <p:ph type="body" sz="quarter" idx="14"/>
          </p:nvPr>
        </p:nvSpPr>
        <p:spPr>
          <a:xfrm>
            <a:off x="571500" y="1657549"/>
            <a:ext cx="5045529" cy="334508"/>
          </a:xfrm>
        </p:spPr>
        <p:txBody>
          <a:bodyPr vert="horz" lIns="91440" tIns="45720" rIns="91440" bIns="45720" rtlCol="0" anchor="t">
            <a:noAutofit/>
          </a:bodyPr>
          <a:lstStyle/>
          <a:p>
            <a:pPr marL="457200" indent="-457200">
              <a:buFont typeface="Arial" panose="020B0604020202020204" pitchFamily="34" charset="0"/>
              <a:buChar char="•"/>
            </a:pPr>
            <a:r>
              <a:rPr lang="en-US" sz="3600" dirty="0"/>
              <a:t>Is it meant for education? Entertainment? </a:t>
            </a:r>
            <a:br>
              <a:rPr lang="en-US" sz="3600" dirty="0"/>
            </a:br>
            <a:r>
              <a:rPr lang="en-US" sz="3600"/>
              <a:t>To </a:t>
            </a:r>
            <a:r>
              <a:rPr lang="en-US" sz="3600" dirty="0"/>
              <a:t>sell something?</a:t>
            </a:r>
          </a:p>
          <a:p>
            <a:pPr marL="457200" indent="-457200">
              <a:buFont typeface="Arial" panose="020B0604020202020204" pitchFamily="34" charset="0"/>
              <a:buChar char="•"/>
            </a:pPr>
            <a:r>
              <a:rPr lang="en-US" sz="3600" dirty="0"/>
              <a:t>Who funds it?</a:t>
            </a:r>
          </a:p>
          <a:p>
            <a:pPr marL="457200" indent="-457200">
              <a:buFont typeface="Arial" panose="020B0604020202020204" pitchFamily="34" charset="0"/>
              <a:buChar char="•"/>
            </a:pPr>
            <a:r>
              <a:rPr lang="en-US" sz="3600" dirty="0"/>
              <a:t>What bias is there?</a:t>
            </a:r>
          </a:p>
          <a:p>
            <a:pPr marL="457200" indent="-457200">
              <a:buFont typeface="Arial" panose="020B0604020202020204" pitchFamily="34" charset="0"/>
              <a:buChar char="•"/>
            </a:pPr>
            <a:r>
              <a:rPr lang="en-US" sz="3600" dirty="0"/>
              <a:t>Is it fact or opinion?</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8</a:t>
            </a:r>
          </a:p>
        </p:txBody>
      </p:sp>
      <p:pic>
        <p:nvPicPr>
          <p:cNvPr id="12290" name="Picture 2" descr="assorted coin lot"/>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6347" b="634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36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743075"/>
            <a:ext cx="5941960" cy="590931"/>
          </a:xfrm>
        </p:spPr>
        <p:txBody>
          <a:bodyPr/>
          <a:lstStyle/>
          <a:p>
            <a:r>
              <a:rPr lang="en-US" dirty="0">
                <a:solidFill>
                  <a:srgbClr val="1DA9BF"/>
                </a:solidFill>
              </a:rPr>
              <a:t>KEEP TRACK AS YOU GO!</a:t>
            </a:r>
          </a:p>
        </p:txBody>
      </p:sp>
      <p:sp>
        <p:nvSpPr>
          <p:cNvPr id="4" name="Text Placeholder 3"/>
          <p:cNvSpPr>
            <a:spLocks noGrp="1"/>
          </p:cNvSpPr>
          <p:nvPr>
            <p:ph type="body" sz="quarter" idx="14"/>
          </p:nvPr>
        </p:nvSpPr>
        <p:spPr>
          <a:xfrm>
            <a:off x="596552" y="1444607"/>
            <a:ext cx="5045529" cy="334508"/>
          </a:xfrm>
        </p:spPr>
        <p:txBody>
          <a:bodyPr vert="horz" lIns="91440" tIns="45720" rIns="91440" bIns="45720" rtlCol="0" anchor="t">
            <a:noAutofit/>
          </a:bodyPr>
          <a:lstStyle/>
          <a:p>
            <a:pPr marL="457200" indent="-457200">
              <a:buFont typeface="Arial" panose="020B0604020202020204" pitchFamily="34" charset="0"/>
              <a:buChar char="•"/>
            </a:pPr>
            <a:r>
              <a:rPr lang="en-US" sz="2800" dirty="0"/>
              <a:t>Start a document to keep track of sources</a:t>
            </a:r>
          </a:p>
          <a:p>
            <a:pPr marL="457200" indent="-457200">
              <a:buFont typeface="Arial" panose="020B0604020202020204" pitchFamily="34" charset="0"/>
              <a:buChar char="•"/>
            </a:pPr>
            <a:r>
              <a:rPr lang="en-US" sz="2800" dirty="0"/>
              <a:t>Save website/</a:t>
            </a:r>
            <a:r>
              <a:rPr lang="en-US" sz="2800" err="1"/>
              <a:t>doi</a:t>
            </a:r>
            <a:r>
              <a:rPr lang="en-US" sz="2800" dirty="0"/>
              <a:t>, </a:t>
            </a:r>
            <a:br>
              <a:rPr lang="en-US" sz="2800" dirty="0"/>
            </a:br>
            <a:r>
              <a:rPr lang="en-US" sz="2800"/>
              <a:t>author </a:t>
            </a:r>
            <a:r>
              <a:rPr lang="en-US" sz="2800" dirty="0"/>
              <a:t>name, article title, </a:t>
            </a:r>
            <a:r>
              <a:rPr lang="en-US" sz="2800"/>
              <a:t>and </a:t>
            </a:r>
            <a:r>
              <a:rPr lang="en-US" sz="2800" dirty="0"/>
              <a:t>date </a:t>
            </a:r>
            <a:endParaRPr lang="en-US" sz="2800" i="1" dirty="0"/>
          </a:p>
          <a:p>
            <a:pPr marL="457200" indent="-457200">
              <a:buFont typeface="Arial" panose="020B0604020202020204" pitchFamily="34" charset="0"/>
              <a:buChar char="•"/>
            </a:pPr>
            <a:r>
              <a:rPr lang="en-US" sz="2800" dirty="0"/>
              <a:t>Paste important quotes/info under each with page numbers</a:t>
            </a:r>
          </a:p>
          <a:p>
            <a:pPr marL="457200" indent="-457200">
              <a:buFont typeface="Arial" panose="020B0604020202020204" pitchFamily="34" charset="0"/>
              <a:buChar char="•"/>
            </a:pPr>
            <a:r>
              <a:rPr lang="en-US" sz="2800" dirty="0" err="1"/>
              <a:t>Colour</a:t>
            </a:r>
            <a:r>
              <a:rPr lang="en-US" sz="2800" dirty="0"/>
              <a:t> code/highlight</a:t>
            </a:r>
          </a:p>
          <a:p>
            <a:pPr marL="457200" indent="-457200">
              <a:buFont typeface="Arial" panose="020B0604020202020204" pitchFamily="34" charset="0"/>
              <a:buChar char="•"/>
            </a:pPr>
            <a:r>
              <a:rPr lang="en-US" sz="2800" dirty="0"/>
              <a:t>Start formatting references as you go to save time later</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8</a:t>
            </a:r>
          </a:p>
        </p:txBody>
      </p:sp>
      <p:pic>
        <p:nvPicPr>
          <p:cNvPr id="11266" name="Picture 2" descr="white ceramic mug on table"/>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5812" r="2581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8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1157" y="3474203"/>
            <a:ext cx="5603757" cy="2862322"/>
          </a:xfrm>
        </p:spPr>
        <p:txBody>
          <a:bodyPr/>
          <a:lstStyle/>
          <a:p>
            <a:r>
              <a:rPr lang="en-US" sz="4000" dirty="0">
                <a:solidFill>
                  <a:srgbClr val="1DA9BF"/>
                </a:solidFill>
              </a:rPr>
              <a:t>STEP THREE:</a:t>
            </a:r>
            <a:br>
              <a:rPr lang="en-US" sz="8000" dirty="0">
                <a:solidFill>
                  <a:srgbClr val="1DA9BF"/>
                </a:solidFill>
              </a:rPr>
            </a:br>
            <a:r>
              <a:rPr lang="en-US" sz="8000" dirty="0">
                <a:solidFill>
                  <a:srgbClr val="1DA9BF"/>
                </a:solidFill>
              </a:rPr>
              <a:t>ORGANIZE</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a:t>
            </a:r>
          </a:p>
        </p:txBody>
      </p:sp>
      <p:pic>
        <p:nvPicPr>
          <p:cNvPr id="11"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17361"/>
          <a:stretch/>
        </p:blipFill>
        <p:spPr>
          <a:xfrm>
            <a:off x="7467601" y="0"/>
            <a:ext cx="4722813" cy="6858000"/>
          </a:xfrm>
          <a:prstGeom prst="rect">
            <a:avLst/>
          </a:prstGeom>
        </p:spPr>
      </p:pic>
      <p:pic>
        <p:nvPicPr>
          <p:cNvPr id="7" name="Content Placeholder 3"/>
          <p:cNvPicPr>
            <a:picLocks noChangeAspect="1"/>
          </p:cNvPicPr>
          <p:nvPr/>
        </p:nvPicPr>
        <p:blipFill rotWithShape="1">
          <a:blip r:embed="rId4">
            <a:extLst>
              <a:ext uri="{28A0092B-C50C-407E-A947-70E740481C1C}">
                <a14:useLocalDpi xmlns:a14="http://schemas.microsoft.com/office/drawing/2010/main" val="0"/>
              </a:ext>
            </a:extLst>
          </a:blip>
          <a:srcRect r="12670"/>
          <a:stretch/>
        </p:blipFill>
        <p:spPr>
          <a:xfrm>
            <a:off x="7046913" y="0"/>
            <a:ext cx="5143500" cy="6858000"/>
          </a:xfrm>
          <a:prstGeom prst="rect">
            <a:avLst/>
          </a:prstGeom>
        </p:spPr>
      </p:pic>
      <p:pic>
        <p:nvPicPr>
          <p:cNvPr id="12" name="pasted-image.png"/>
          <p:cNvPicPr>
            <a:picLocks noGrp="1" noChangeAspect="1"/>
          </p:cNvPicPr>
          <p:nvPr>
            <p:ph type="pic" sz="quarter" idx="13"/>
          </p:nvPr>
        </p:nvPicPr>
        <p:blipFill>
          <a:blip r:embed="rId5"/>
          <a:srcRect l="23757" r="23757"/>
          <a:stretch>
            <a:fillRect/>
          </a:stretch>
        </p:blipFill>
        <p:spPr>
          <a:prstGeom prst="rect">
            <a:avLst/>
          </a:prstGeom>
        </p:spPr>
      </p:pic>
    </p:spTree>
    <p:extLst>
      <p:ext uri="{BB962C8B-B14F-4D97-AF65-F5344CB8AC3E}">
        <p14:creationId xmlns:p14="http://schemas.microsoft.com/office/powerpoint/2010/main" val="2592568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mentimet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704" y="2418785"/>
            <a:ext cx="11574809" cy="146428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txBox="1">
            <a:spLocks/>
          </p:cNvSpPr>
          <p:nvPr/>
        </p:nvSpPr>
        <p:spPr>
          <a:xfrm>
            <a:off x="4148947" y="5867443"/>
            <a:ext cx="3950322" cy="533358"/>
          </a:xfrm>
          <a:prstGeom prst="rect">
            <a:avLst/>
          </a:prstGeom>
        </p:spPr>
        <p:txBody>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dirty="0">
                <a:solidFill>
                  <a:srgbClr val="0FA5BE"/>
                </a:solidFill>
              </a:rPr>
              <a:t>go to menti.com</a:t>
            </a:r>
          </a:p>
        </p:txBody>
      </p:sp>
    </p:spTree>
    <p:extLst>
      <p:ext uri="{BB962C8B-B14F-4D97-AF65-F5344CB8AC3E}">
        <p14:creationId xmlns:p14="http://schemas.microsoft.com/office/powerpoint/2010/main" val="227339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659976"/>
            <a:ext cx="5941960" cy="757130"/>
          </a:xfrm>
        </p:spPr>
        <p:txBody>
          <a:bodyPr/>
          <a:lstStyle/>
          <a:p>
            <a:r>
              <a:rPr lang="en-US" sz="4800" dirty="0">
                <a:solidFill>
                  <a:srgbClr val="1DA9BF"/>
                </a:solidFill>
              </a:rPr>
              <a:t>BRAINSTORMING</a:t>
            </a:r>
            <a:endParaRPr lang="en-US" dirty="0">
              <a:solidFill>
                <a:srgbClr val="1DA9BF"/>
              </a:solidFill>
            </a:endParaRPr>
          </a:p>
        </p:txBody>
      </p:sp>
      <p:sp>
        <p:nvSpPr>
          <p:cNvPr id="4" name="Text Placeholder 3"/>
          <p:cNvSpPr>
            <a:spLocks noGrp="1"/>
          </p:cNvSpPr>
          <p:nvPr>
            <p:ph type="body" sz="quarter" idx="14"/>
          </p:nvPr>
        </p:nvSpPr>
        <p:spPr>
          <a:xfrm>
            <a:off x="584026" y="2077082"/>
            <a:ext cx="5045529" cy="334508"/>
          </a:xfrm>
        </p:spPr>
        <p:txBody>
          <a:bodyPr/>
          <a:lstStyle/>
          <a:p>
            <a:pPr marL="457200" indent="-457200">
              <a:buFont typeface="Arial" panose="020B0604020202020204" pitchFamily="34" charset="0"/>
              <a:buChar char="•"/>
            </a:pPr>
            <a:r>
              <a:rPr lang="en-US" sz="4000" dirty="0"/>
              <a:t>Listing</a:t>
            </a:r>
          </a:p>
          <a:p>
            <a:pPr marL="457200" indent="-457200">
              <a:buFont typeface="Arial" panose="020B0604020202020204" pitchFamily="34" charset="0"/>
              <a:buChar char="•"/>
            </a:pPr>
            <a:r>
              <a:rPr lang="en-US" sz="4000" dirty="0"/>
              <a:t>Mind-mapping</a:t>
            </a:r>
            <a:endParaRPr lang="en-US" sz="4000" i="1" dirty="0"/>
          </a:p>
          <a:p>
            <a:pPr marL="457200" indent="-457200">
              <a:buFont typeface="Arial" panose="020B0604020202020204" pitchFamily="34" charset="0"/>
              <a:buChar char="•"/>
            </a:pPr>
            <a:r>
              <a:rPr lang="en-US" sz="4000" dirty="0"/>
              <a:t>Collaborating</a:t>
            </a:r>
          </a:p>
          <a:p>
            <a:pPr marL="457200" indent="-457200">
              <a:buFont typeface="Arial" panose="020B0604020202020204" pitchFamily="34" charset="0"/>
              <a:buChar char="•"/>
            </a:pPr>
            <a:r>
              <a:rPr lang="en-US" sz="4000" dirty="0"/>
              <a:t>Free writing</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8</a:t>
            </a:r>
          </a:p>
        </p:txBody>
      </p:sp>
      <p:pic>
        <p:nvPicPr>
          <p:cNvPr id="11" name="Content Placeholder 4"/>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839" t="-32088" r="-2373" b="-38473"/>
          <a:stretch/>
        </p:blipFill>
        <p:spPr>
          <a:xfrm>
            <a:off x="5373666" y="0"/>
            <a:ext cx="6818334" cy="6858000"/>
          </a:xfrm>
        </p:spPr>
      </p:pic>
    </p:spTree>
    <p:extLst>
      <p:ext uri="{BB962C8B-B14F-4D97-AF65-F5344CB8AC3E}">
        <p14:creationId xmlns:p14="http://schemas.microsoft.com/office/powerpoint/2010/main" val="43525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212910" y="1238734"/>
            <a:ext cx="5979090" cy="5619265"/>
          </a:xfrm>
          <a:prstGeom prst="rect">
            <a:avLst/>
          </a:prstGeom>
          <a:solidFill>
            <a:srgbClr val="0C5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0" y="1238735"/>
            <a:ext cx="6062597" cy="5619265"/>
          </a:xfrm>
          <a:prstGeom prst="rect">
            <a:avLst/>
          </a:prstGeom>
          <a:solidFill>
            <a:srgbClr val="0FA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itle 2"/>
          <p:cNvSpPr>
            <a:spLocks noGrp="1"/>
          </p:cNvSpPr>
          <p:nvPr>
            <p:ph type="title"/>
          </p:nvPr>
        </p:nvSpPr>
        <p:spPr>
          <a:xfrm>
            <a:off x="357239" y="232306"/>
            <a:ext cx="11166705" cy="1006429"/>
          </a:xfrm>
        </p:spPr>
        <p:txBody>
          <a:bodyPr/>
          <a:lstStyle/>
          <a:p>
            <a:r>
              <a:rPr lang="en-US" sz="6600" dirty="0">
                <a:solidFill>
                  <a:srgbClr val="1DA9BF"/>
                </a:solidFill>
              </a:rPr>
              <a:t>DOUBLE-SIDED JOURNAL</a:t>
            </a:r>
          </a:p>
        </p:txBody>
      </p:sp>
      <p:sp>
        <p:nvSpPr>
          <p:cNvPr id="4" name="Text Placeholder 3"/>
          <p:cNvSpPr>
            <a:spLocks noGrp="1"/>
          </p:cNvSpPr>
          <p:nvPr>
            <p:ph type="body" sz="quarter" idx="14"/>
          </p:nvPr>
        </p:nvSpPr>
        <p:spPr>
          <a:xfrm>
            <a:off x="357239" y="1794227"/>
            <a:ext cx="5045529" cy="334508"/>
          </a:xfrm>
        </p:spPr>
        <p:txBody>
          <a:bodyPr/>
          <a:lstStyle/>
          <a:p>
            <a:r>
              <a:rPr lang="en-US" sz="3200" dirty="0">
                <a:solidFill>
                  <a:schemeClr val="bg1"/>
                </a:solidFill>
              </a:rPr>
              <a:t>ONE SIDE SUMMARIZES RESOURCE MATERIAL</a:t>
            </a:r>
          </a:p>
          <a:p>
            <a:pPr marL="457200" indent="-457200">
              <a:buFont typeface="Arial" panose="020B0604020202020204" pitchFamily="34" charset="0"/>
              <a:buChar char="•"/>
            </a:pPr>
            <a:r>
              <a:rPr lang="en-US" sz="3200" dirty="0">
                <a:solidFill>
                  <a:schemeClr val="bg1"/>
                </a:solidFill>
              </a:rPr>
              <a:t>What are the main ideas?</a:t>
            </a:r>
          </a:p>
          <a:p>
            <a:pPr marL="457200" indent="-457200">
              <a:buFont typeface="Arial" panose="020B0604020202020204" pitchFamily="34" charset="0"/>
              <a:buChar char="•"/>
            </a:pPr>
            <a:r>
              <a:rPr lang="en-US" sz="3200" dirty="0">
                <a:solidFill>
                  <a:schemeClr val="bg1"/>
                </a:solidFill>
              </a:rPr>
              <a:t>What perspective does the author take?</a:t>
            </a:r>
          </a:p>
          <a:p>
            <a:pPr marL="457200" indent="-457200">
              <a:buFont typeface="Arial" panose="020B0604020202020204" pitchFamily="34" charset="0"/>
              <a:buChar char="•"/>
            </a:pPr>
            <a:r>
              <a:rPr lang="en-US" sz="3200" dirty="0">
                <a:solidFill>
                  <a:schemeClr val="bg1"/>
                </a:solidFill>
              </a:rPr>
              <a:t>What types of evidence does the author use?</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38</a:t>
            </a:r>
          </a:p>
        </p:txBody>
      </p:sp>
      <p:sp>
        <p:nvSpPr>
          <p:cNvPr id="12" name="Text Placeholder 3"/>
          <p:cNvSpPr>
            <a:spLocks noGrp="1"/>
          </p:cNvSpPr>
          <p:nvPr>
            <p:ph type="body" sz="quarter" idx="14"/>
          </p:nvPr>
        </p:nvSpPr>
        <p:spPr>
          <a:xfrm>
            <a:off x="6212910" y="1794227"/>
            <a:ext cx="5603781" cy="334508"/>
          </a:xfrm>
        </p:spPr>
        <p:txBody>
          <a:bodyPr/>
          <a:lstStyle/>
          <a:p>
            <a:pPr algn="r"/>
            <a:r>
              <a:rPr lang="en-US" sz="3200" i="1" dirty="0">
                <a:solidFill>
                  <a:schemeClr val="bg1"/>
                </a:solidFill>
              </a:rPr>
              <a:t>ONE SIDE RECORDS YOUR RESPONSE TO IT</a:t>
            </a:r>
          </a:p>
          <a:p>
            <a:pPr marL="457200" indent="-457200" algn="r">
              <a:buFont typeface="Arial" panose="020B0604020202020204" pitchFamily="34" charset="0"/>
              <a:buChar char="•"/>
            </a:pPr>
            <a:r>
              <a:rPr lang="en-US" sz="3200" i="1" dirty="0">
                <a:solidFill>
                  <a:schemeClr val="bg1"/>
                </a:solidFill>
              </a:rPr>
              <a:t>Do you agree or disagree?</a:t>
            </a:r>
          </a:p>
          <a:p>
            <a:pPr marL="457200" indent="-457200" algn="r">
              <a:buFont typeface="Arial" panose="020B0604020202020204" pitchFamily="34" charset="0"/>
              <a:buChar char="•"/>
            </a:pPr>
            <a:r>
              <a:rPr lang="en-US" sz="3200" i="1" dirty="0">
                <a:solidFill>
                  <a:schemeClr val="bg1"/>
                </a:solidFill>
              </a:rPr>
              <a:t>How does it differ from your perspective?</a:t>
            </a:r>
          </a:p>
          <a:p>
            <a:pPr marL="457200" indent="-457200" algn="r">
              <a:buFont typeface="Arial" panose="020B0604020202020204" pitchFamily="34" charset="0"/>
              <a:buChar char="•"/>
            </a:pPr>
            <a:r>
              <a:rPr lang="en-US" sz="3200" i="1" dirty="0">
                <a:solidFill>
                  <a:schemeClr val="bg1"/>
                </a:solidFill>
              </a:rPr>
              <a:t>Are there any discrepancies in the evidence?</a:t>
            </a:r>
          </a:p>
        </p:txBody>
      </p:sp>
    </p:spTree>
    <p:extLst>
      <p:ext uri="{BB962C8B-B14F-4D97-AF65-F5344CB8AC3E}">
        <p14:creationId xmlns:p14="http://schemas.microsoft.com/office/powerpoint/2010/main" val="124486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659976"/>
            <a:ext cx="5941960" cy="757130"/>
          </a:xfrm>
        </p:spPr>
        <p:txBody>
          <a:bodyPr/>
          <a:lstStyle/>
          <a:p>
            <a:r>
              <a:rPr lang="en-US" sz="4800" dirty="0">
                <a:solidFill>
                  <a:srgbClr val="1DA9BF"/>
                </a:solidFill>
              </a:rPr>
              <a:t>NARROW FOCUS</a:t>
            </a:r>
            <a:endParaRPr lang="en-US" dirty="0">
              <a:solidFill>
                <a:srgbClr val="1DA9BF"/>
              </a:solidFill>
            </a:endParaRPr>
          </a:p>
        </p:txBody>
      </p:sp>
      <p:sp>
        <p:nvSpPr>
          <p:cNvPr id="4" name="Text Placeholder 3"/>
          <p:cNvSpPr>
            <a:spLocks noGrp="1"/>
          </p:cNvSpPr>
          <p:nvPr>
            <p:ph type="body" sz="quarter" idx="14"/>
          </p:nvPr>
        </p:nvSpPr>
        <p:spPr>
          <a:xfrm>
            <a:off x="584026" y="2077082"/>
            <a:ext cx="5045529" cy="334508"/>
          </a:xfrm>
        </p:spPr>
        <p:txBody>
          <a:bodyPr/>
          <a:lstStyle/>
          <a:p>
            <a:pPr marL="457200" indent="-457200">
              <a:buFont typeface="Arial" panose="020B0604020202020204" pitchFamily="34" charset="0"/>
              <a:buChar char="•"/>
            </a:pPr>
            <a:r>
              <a:rPr lang="en-US" sz="3200" dirty="0"/>
              <a:t>By demographic? Time? Place?</a:t>
            </a:r>
          </a:p>
          <a:p>
            <a:pPr marL="457200" indent="-457200">
              <a:buFont typeface="Arial" panose="020B0604020202020204" pitchFamily="34" charset="0"/>
              <a:buChar char="•"/>
            </a:pPr>
            <a:r>
              <a:rPr lang="en-US" sz="3200" dirty="0"/>
              <a:t>By approach? Cause/Effect? Compare/Contrast? Process?</a:t>
            </a:r>
            <a:endParaRPr lang="en-US" sz="3200" i="1" dirty="0"/>
          </a:p>
          <a:p>
            <a:r>
              <a:rPr lang="en-US" sz="2400" i="1" dirty="0"/>
              <a:t>Remember, you can’t cover EVERYTHING in one paper!</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8</a:t>
            </a:r>
          </a:p>
        </p:txBody>
      </p:sp>
      <p:pic>
        <p:nvPicPr>
          <p:cNvPr id="12" name="pasted-image.png"/>
          <p:cNvPicPr>
            <a:picLocks noGrp="1" noChangeAspect="1"/>
          </p:cNvPicPr>
          <p:nvPr>
            <p:ph type="pic" sz="quarter" idx="13"/>
          </p:nvPr>
        </p:nvPicPr>
        <p:blipFill rotWithShape="1">
          <a:blip r:embed="rId3"/>
          <a:srcRect l="19031" r="19031"/>
          <a:stretch/>
        </p:blipFill>
        <p:spPr>
          <a:prstGeom prst="rect">
            <a:avLst/>
          </a:prstGeom>
          <a:solidFill>
            <a:schemeClr val="bg1">
              <a:lumMod val="95000"/>
            </a:schemeClr>
          </a:solidFill>
        </p:spPr>
      </p:pic>
    </p:spTree>
    <p:extLst>
      <p:ext uri="{BB962C8B-B14F-4D97-AF65-F5344CB8AC3E}">
        <p14:creationId xmlns:p14="http://schemas.microsoft.com/office/powerpoint/2010/main" val="133200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30735" y="367470"/>
            <a:ext cx="11742526" cy="6272612"/>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3" name="Text Placeholder 3"/>
          <p:cNvSpPr txBox="1">
            <a:spLocks/>
          </p:cNvSpPr>
          <p:nvPr/>
        </p:nvSpPr>
        <p:spPr>
          <a:xfrm>
            <a:off x="910935" y="906071"/>
            <a:ext cx="11542321" cy="588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600" b="1" dirty="0">
                <a:solidFill>
                  <a:schemeClr val="bg1"/>
                </a:solidFill>
              </a:rPr>
              <a:t>PRE-WRITING:</a:t>
            </a:r>
          </a:p>
          <a:p>
            <a:pPr marL="0" indent="0">
              <a:buNone/>
            </a:pPr>
            <a:r>
              <a:rPr lang="en-US" sz="13800" b="1" dirty="0">
                <a:solidFill>
                  <a:schemeClr val="bg1"/>
                </a:solidFill>
              </a:rPr>
              <a:t>WHY BOTHER?</a:t>
            </a:r>
          </a:p>
        </p:txBody>
      </p:sp>
    </p:spTree>
    <p:extLst>
      <p:ext uri="{BB962C8B-B14F-4D97-AF65-F5344CB8AC3E}">
        <p14:creationId xmlns:p14="http://schemas.microsoft.com/office/powerpoint/2010/main" val="20293894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340611"/>
            <a:ext cx="11745686" cy="1421928"/>
          </a:xfrm>
        </p:spPr>
        <p:txBody>
          <a:bodyPr/>
          <a:lstStyle/>
          <a:p>
            <a:r>
              <a:rPr lang="en-US" sz="4800" dirty="0">
                <a:solidFill>
                  <a:srgbClr val="1DA9BF"/>
                </a:solidFill>
              </a:rPr>
              <a:t>BEFORE YOU START WRITING CHECKLIST</a:t>
            </a:r>
            <a:endParaRPr lang="en-US" dirty="0">
              <a:solidFill>
                <a:srgbClr val="1DA9BF"/>
              </a:solidFill>
            </a:endParaRP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40</a:t>
            </a:r>
          </a:p>
        </p:txBody>
      </p:sp>
      <p:graphicFrame>
        <p:nvGraphicFramePr>
          <p:cNvPr id="6" name="Diagram 5"/>
          <p:cNvGraphicFramePr/>
          <p:nvPr>
            <p:extLst>
              <p:ext uri="{D42A27DB-BD31-4B8C-83A1-F6EECF244321}">
                <p14:modId xmlns:p14="http://schemas.microsoft.com/office/powerpoint/2010/main" val="3161284121"/>
              </p:ext>
            </p:extLst>
          </p:nvPr>
        </p:nvGraphicFramePr>
        <p:xfrm>
          <a:off x="1097669" y="1826930"/>
          <a:ext cx="9599560" cy="4542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45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3BC41184-7A35-4249-8AE3-6EB87568038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D4469E23-7991-4532-900F-B6BFBA894A9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5F5F9949-415A-498B-A144-2080EDC263A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E63B1D9A-6754-4ADA-9FD8-DA38257AAB5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30735" y="367470"/>
            <a:ext cx="11742526" cy="6272612"/>
          </a:xfrm>
          <a:prstGeom prst="round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3" name="Text Placeholder 3"/>
          <p:cNvSpPr txBox="1">
            <a:spLocks/>
          </p:cNvSpPr>
          <p:nvPr/>
        </p:nvSpPr>
        <p:spPr>
          <a:xfrm>
            <a:off x="330837" y="760928"/>
            <a:ext cx="11542321" cy="588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3800" b="1" dirty="0">
                <a:solidFill>
                  <a:schemeClr val="bg1"/>
                </a:solidFill>
              </a:rPr>
              <a:t>QUESTIONS?</a:t>
            </a:r>
            <a:endParaRPr lang="en-US" sz="1600" b="1" dirty="0">
              <a:solidFill>
                <a:schemeClr val="bg1"/>
              </a:solidFill>
            </a:endParaRPr>
          </a:p>
          <a:p>
            <a:pPr marL="0" indent="0" algn="ctr">
              <a:buNone/>
            </a:pPr>
            <a:r>
              <a:rPr lang="en-US" sz="4000" b="1" dirty="0">
                <a:solidFill>
                  <a:schemeClr val="bg1"/>
                </a:solidFill>
              </a:rPr>
              <a:t>Remember, this slideshow and many</a:t>
            </a:r>
            <a:br>
              <a:rPr lang="en-US" sz="4000" b="1" dirty="0">
                <a:solidFill>
                  <a:schemeClr val="bg1"/>
                </a:solidFill>
              </a:rPr>
            </a:br>
            <a:r>
              <a:rPr lang="en-US" sz="4000" b="1" dirty="0">
                <a:solidFill>
                  <a:schemeClr val="bg1"/>
                </a:solidFill>
              </a:rPr>
              <a:t>others are available to download via </a:t>
            </a:r>
            <a:br>
              <a:rPr lang="en-US" sz="4000" b="1" dirty="0">
                <a:solidFill>
                  <a:schemeClr val="bg1"/>
                </a:solidFill>
              </a:rPr>
            </a:br>
            <a:r>
              <a:rPr lang="en-US" sz="4000" b="1" dirty="0">
                <a:solidFill>
                  <a:schemeClr val="bg1"/>
                </a:solidFill>
              </a:rPr>
              <a:t>the Writing Support Brightspace page.</a:t>
            </a:r>
          </a:p>
          <a:p>
            <a:pPr marL="0" indent="0" algn="ctr">
              <a:buNone/>
            </a:pPr>
            <a:endParaRPr lang="en-US" sz="1400" b="1" dirty="0">
              <a:solidFill>
                <a:schemeClr val="bg1"/>
              </a:solidFill>
            </a:endParaRPr>
          </a:p>
          <a:p>
            <a:pPr marL="0" indent="0" algn="ctr">
              <a:buNone/>
            </a:pPr>
            <a:r>
              <a:rPr lang="en-CA" b="1" i="0" dirty="0">
                <a:solidFill>
                  <a:schemeClr val="bg2"/>
                </a:solidFill>
                <a:effectLst/>
                <a:latin typeface="din-2014"/>
              </a:rPr>
              <a:t>Students can self-enroll as 'learners' either by selecting 'Discover' from the Brightspace landing page and clicking 'Enroll' on the Writing Support organization.</a:t>
            </a:r>
            <a:endParaRPr lang="en-US" b="1" dirty="0">
              <a:solidFill>
                <a:schemeClr val="bg2"/>
              </a:solidFill>
            </a:endParaRPr>
          </a:p>
        </p:txBody>
      </p:sp>
    </p:spTree>
    <p:extLst>
      <p:ext uri="{BB962C8B-B14F-4D97-AF65-F5344CB8AC3E}">
        <p14:creationId xmlns:p14="http://schemas.microsoft.com/office/powerpoint/2010/main" val="1462029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314" y="493776"/>
            <a:ext cx="5170715" cy="1089529"/>
          </a:xfrm>
        </p:spPr>
        <p:txBody>
          <a:bodyPr/>
          <a:lstStyle/>
          <a:p>
            <a:pPr marL="571500" indent="-571500">
              <a:buFont typeface="Arial" panose="020B0604020202020204" pitchFamily="34" charset="0"/>
              <a:buChar char="•"/>
            </a:pPr>
            <a:r>
              <a:rPr lang="en-US" dirty="0">
                <a:solidFill>
                  <a:srgbClr val="0C596D"/>
                </a:solidFill>
              </a:rPr>
              <a:t>Understand the prompt</a:t>
            </a:r>
          </a:p>
        </p:txBody>
      </p:sp>
      <p:pic>
        <p:nvPicPr>
          <p:cNvPr id="6" name="image7.jpg"/>
          <p:cNvPicPr>
            <a:picLocks noGrp="1" noChangeAspect="1"/>
          </p:cNvPicPr>
          <p:nvPr>
            <p:ph type="pic" sz="quarter" idx="13"/>
          </p:nvPr>
        </p:nvPicPr>
        <p:blipFill rotWithShape="1">
          <a:blip r:embed="rId3"/>
          <a:srcRect l="21301" r="21301"/>
          <a:stretch/>
        </p:blipFill>
        <p:spPr>
          <a:xfrm>
            <a:off x="6299200" y="0"/>
            <a:ext cx="5892800" cy="6858000"/>
          </a:xfrm>
          <a:prstGeom prst="rect">
            <a:avLst/>
          </a:prstGeom>
        </p:spPr>
      </p:pic>
      <p:sp>
        <p:nvSpPr>
          <p:cNvPr id="7" name="Title 2"/>
          <p:cNvSpPr txBox="1">
            <a:spLocks/>
          </p:cNvSpPr>
          <p:nvPr/>
        </p:nvSpPr>
        <p:spPr>
          <a:xfrm>
            <a:off x="446314" y="1972713"/>
            <a:ext cx="5170715" cy="5909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pPr marL="571500" indent="-571500">
              <a:buFont typeface="Arial" panose="020B0604020202020204" pitchFamily="34" charset="0"/>
              <a:buChar char="•"/>
            </a:pPr>
            <a:r>
              <a:rPr lang="en-US" dirty="0">
                <a:solidFill>
                  <a:srgbClr val="0C596D"/>
                </a:solidFill>
              </a:rPr>
              <a:t>Manage time</a:t>
            </a:r>
          </a:p>
        </p:txBody>
      </p:sp>
      <p:sp>
        <p:nvSpPr>
          <p:cNvPr id="9" name="Title 2"/>
          <p:cNvSpPr txBox="1">
            <a:spLocks/>
          </p:cNvSpPr>
          <p:nvPr/>
        </p:nvSpPr>
        <p:spPr>
          <a:xfrm>
            <a:off x="446313" y="2953052"/>
            <a:ext cx="5170715" cy="1089529"/>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pPr marL="571500" indent="-571500">
              <a:buFont typeface="Arial" panose="020B0604020202020204" pitchFamily="34" charset="0"/>
              <a:buChar char="•"/>
            </a:pPr>
            <a:r>
              <a:rPr lang="en-US" dirty="0">
                <a:solidFill>
                  <a:srgbClr val="0C596D"/>
                </a:solidFill>
              </a:rPr>
              <a:t>Develop a </a:t>
            </a:r>
            <a:br>
              <a:rPr lang="en-US" dirty="0">
                <a:solidFill>
                  <a:srgbClr val="0C596D"/>
                </a:solidFill>
              </a:rPr>
            </a:br>
            <a:r>
              <a:rPr lang="en-US">
                <a:solidFill>
                  <a:srgbClr val="0C596D"/>
                </a:solidFill>
              </a:rPr>
              <a:t>research </a:t>
            </a:r>
            <a:r>
              <a:rPr lang="en-US" dirty="0">
                <a:solidFill>
                  <a:srgbClr val="0C596D"/>
                </a:solidFill>
              </a:rPr>
              <a:t>strategy</a:t>
            </a:r>
          </a:p>
        </p:txBody>
      </p:sp>
      <p:sp>
        <p:nvSpPr>
          <p:cNvPr id="10" name="Title 2"/>
          <p:cNvSpPr txBox="1">
            <a:spLocks/>
          </p:cNvSpPr>
          <p:nvPr/>
        </p:nvSpPr>
        <p:spPr>
          <a:xfrm>
            <a:off x="446312" y="4556638"/>
            <a:ext cx="5170715" cy="5909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pPr marL="571500" indent="-571500">
              <a:buFont typeface="Arial" panose="020B0604020202020204" pitchFamily="34" charset="0"/>
              <a:buChar char="•"/>
            </a:pPr>
            <a:r>
              <a:rPr lang="en-US" dirty="0">
                <a:solidFill>
                  <a:srgbClr val="0C596D"/>
                </a:solidFill>
              </a:rPr>
              <a:t>Organize ideas</a:t>
            </a:r>
          </a:p>
        </p:txBody>
      </p:sp>
      <p:sp>
        <p:nvSpPr>
          <p:cNvPr id="11" name="Title 2"/>
          <p:cNvSpPr txBox="1">
            <a:spLocks/>
          </p:cNvSpPr>
          <p:nvPr/>
        </p:nvSpPr>
        <p:spPr>
          <a:xfrm>
            <a:off x="446312" y="5661627"/>
            <a:ext cx="5170715" cy="5909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pPr marL="571500" indent="-571500">
              <a:buFont typeface="Arial" panose="020B0604020202020204" pitchFamily="34" charset="0"/>
              <a:buChar char="•"/>
            </a:pPr>
            <a:r>
              <a:rPr lang="en-US" dirty="0">
                <a:solidFill>
                  <a:srgbClr val="0C596D"/>
                </a:solidFill>
              </a:rPr>
              <a:t>Develop a blueprint</a:t>
            </a:r>
          </a:p>
        </p:txBody>
      </p:sp>
    </p:spTree>
    <p:extLst>
      <p:ext uri="{BB962C8B-B14F-4D97-AF65-F5344CB8AC3E}">
        <p14:creationId xmlns:p14="http://schemas.microsoft.com/office/powerpoint/2010/main" val="125569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754053341"/>
              </p:ext>
            </p:extLst>
          </p:nvPr>
        </p:nvGraphicFramePr>
        <p:xfrm>
          <a:off x="1376017" y="257313"/>
          <a:ext cx="9268791" cy="61791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Connector 3"/>
          <p:cNvCxnSpPr/>
          <p:nvPr/>
        </p:nvCxnSpPr>
        <p:spPr>
          <a:xfrm>
            <a:off x="6025874" y="3348015"/>
            <a:ext cx="2534478" cy="0"/>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 name="Straight Connector 4"/>
          <p:cNvCxnSpPr/>
          <p:nvPr/>
        </p:nvCxnSpPr>
        <p:spPr>
          <a:xfrm>
            <a:off x="8542595" y="3346910"/>
            <a:ext cx="0" cy="408345"/>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aphicFrame>
        <p:nvGraphicFramePr>
          <p:cNvPr id="3" name="Diagram 2"/>
          <p:cNvGraphicFramePr/>
          <p:nvPr>
            <p:extLst>
              <p:ext uri="{D42A27DB-BD31-4B8C-83A1-F6EECF244321}">
                <p14:modId xmlns:p14="http://schemas.microsoft.com/office/powerpoint/2010/main" val="1884883054"/>
              </p:ext>
            </p:extLst>
          </p:nvPr>
        </p:nvGraphicFramePr>
        <p:xfrm>
          <a:off x="304800" y="744953"/>
          <a:ext cx="12208701" cy="71123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xt Placeholder 3"/>
          <p:cNvSpPr txBox="1">
            <a:spLocks/>
          </p:cNvSpPr>
          <p:nvPr/>
        </p:nvSpPr>
        <p:spPr>
          <a:xfrm>
            <a:off x="1916662" y="156053"/>
            <a:ext cx="8187499" cy="588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9600" b="1" dirty="0">
                <a:solidFill>
                  <a:srgbClr val="1DA9BF"/>
                </a:solidFill>
              </a:rPr>
              <a:t> </a:t>
            </a:r>
          </a:p>
          <a:p>
            <a:pPr marL="0" indent="0" algn="ctr">
              <a:buNone/>
            </a:pPr>
            <a:r>
              <a:rPr lang="en-US" sz="9600" b="1" dirty="0">
                <a:solidFill>
                  <a:srgbClr val="1DA9BF"/>
                </a:solidFill>
              </a:rPr>
              <a:t>STEP-BY-STEP</a:t>
            </a:r>
            <a:endParaRPr lang="en-US" sz="41300" b="1" dirty="0">
              <a:solidFill>
                <a:srgbClr val="1DA9BF"/>
              </a:solidFill>
            </a:endParaRPr>
          </a:p>
        </p:txBody>
      </p:sp>
    </p:spTree>
    <p:extLst>
      <p:ext uri="{BB962C8B-B14F-4D97-AF65-F5344CB8AC3E}">
        <p14:creationId xmlns:p14="http://schemas.microsoft.com/office/powerpoint/2010/main" val="129714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83866CF-E1CA-4D2F-9924-A459BBF10E2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1D036D2C-A8A3-4CE0-AC20-A4C02BF2B77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15FC625-B2B8-415B-BBFC-0CC381F45F0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1158" y="3446503"/>
            <a:ext cx="5127768" cy="2917722"/>
          </a:xfrm>
        </p:spPr>
        <p:txBody>
          <a:bodyPr/>
          <a:lstStyle/>
          <a:p>
            <a:r>
              <a:rPr lang="en-US" sz="4000" dirty="0">
                <a:solidFill>
                  <a:srgbClr val="1DA9BF"/>
                </a:solidFill>
              </a:rPr>
              <a:t>STEP ONE:</a:t>
            </a:r>
            <a:br>
              <a:rPr lang="en-US" sz="8000" dirty="0">
                <a:solidFill>
                  <a:srgbClr val="1DA9BF"/>
                </a:solidFill>
              </a:rPr>
            </a:br>
            <a:r>
              <a:rPr lang="en-US" sz="8000" dirty="0">
                <a:solidFill>
                  <a:srgbClr val="1DA9BF"/>
                </a:solidFill>
              </a:rPr>
              <a:t>ANALYZE PROMPT</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4</a:t>
            </a:r>
          </a:p>
        </p:txBody>
      </p:sp>
      <p:pic>
        <p:nvPicPr>
          <p:cNvPr id="11"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17361"/>
          <a:stretch/>
        </p:blipFill>
        <p:spPr>
          <a:xfrm>
            <a:off x="7467601" y="0"/>
            <a:ext cx="4722813" cy="6858000"/>
          </a:xfrm>
          <a:prstGeom prst="rect">
            <a:avLst/>
          </a:prstGeom>
        </p:spPr>
      </p:pic>
      <p:pic>
        <p:nvPicPr>
          <p:cNvPr id="12" name="Content Placeholder 9"/>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509" b="1509"/>
          <a:stretch/>
        </p:blipFill>
        <p: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pic>
    </p:spTree>
    <p:extLst>
      <p:ext uri="{BB962C8B-B14F-4D97-AF65-F5344CB8AC3E}">
        <p14:creationId xmlns:p14="http://schemas.microsoft.com/office/powerpoint/2010/main" val="23885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8338" y="2620331"/>
            <a:ext cx="5564787" cy="3748719"/>
          </a:xfrm>
        </p:spPr>
        <p:txBody>
          <a:bodyPr/>
          <a:lstStyle/>
          <a:p>
            <a:pPr algn="r"/>
            <a:r>
              <a:rPr lang="en-US" sz="6600" dirty="0">
                <a:solidFill>
                  <a:srgbClr val="1DA9BF"/>
                </a:solidFill>
              </a:rPr>
              <a:t>WHAT </a:t>
            </a:r>
            <a:br>
              <a:rPr lang="en-US" sz="6600" dirty="0">
                <a:solidFill>
                  <a:srgbClr val="1DA9BF"/>
                </a:solidFill>
              </a:rPr>
            </a:br>
            <a:r>
              <a:rPr lang="en-US" sz="6600" dirty="0">
                <a:solidFill>
                  <a:srgbClr val="1DA9BF"/>
                </a:solidFill>
              </a:rPr>
              <a:t>KIND OF ASSIGNMENT IS IT?</a:t>
            </a:r>
          </a:p>
        </p:txBody>
      </p:sp>
      <p:sp>
        <p:nvSpPr>
          <p:cNvPr id="9" name="Rectangle 8"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solidFill>
              </a:rPr>
              <a:t>6</a:t>
            </a:r>
          </a:p>
        </p:txBody>
      </p:sp>
      <p:pic>
        <p:nvPicPr>
          <p:cNvPr id="12" name="Content Placeholder 9"/>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509" b="1509"/>
          <a:stretch/>
        </p:blipFill>
        <p:spPr/>
      </p:pic>
    </p:spTree>
    <p:extLst>
      <p:ext uri="{BB962C8B-B14F-4D97-AF65-F5344CB8AC3E}">
        <p14:creationId xmlns:p14="http://schemas.microsoft.com/office/powerpoint/2010/main" val="912908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mentimet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704" y="2418785"/>
            <a:ext cx="11574809" cy="146428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txBox="1">
            <a:spLocks/>
          </p:cNvSpPr>
          <p:nvPr/>
        </p:nvSpPr>
        <p:spPr>
          <a:xfrm>
            <a:off x="4148947" y="5867443"/>
            <a:ext cx="3950322" cy="533358"/>
          </a:xfrm>
          <a:prstGeom prst="rect">
            <a:avLst/>
          </a:prstGeom>
        </p:spPr>
        <p:txBody>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dirty="0">
                <a:solidFill>
                  <a:srgbClr val="0FA5BE"/>
                </a:solidFill>
              </a:rPr>
              <a:t>go to menti.com</a:t>
            </a:r>
          </a:p>
        </p:txBody>
      </p:sp>
    </p:spTree>
    <p:extLst>
      <p:ext uri="{BB962C8B-B14F-4D97-AF65-F5344CB8AC3E}">
        <p14:creationId xmlns:p14="http://schemas.microsoft.com/office/powerpoint/2010/main" val="132806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_Template_03_CA - v7" id="{215D63C3-B139-4AD7-9F60-51396BC82D2C}" vid="{FAE53EBD-DCD0-4C4A-8B10-EB06EA2364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e028b44-5165-4274-949e-7db2ad5b64d3">
      <UserInfo>
        <DisplayName>Sharmini Rampersaud</DisplayName>
        <AccountId>51</AccountId>
        <AccountType/>
      </UserInfo>
      <UserInfo>
        <DisplayName>Jason Horn</DisplayName>
        <AccountId>19</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2220D665E05544788A1DE57D652212C" ma:contentTypeVersion="8" ma:contentTypeDescription="Create a new document." ma:contentTypeScope="" ma:versionID="2285e87e889637c0111344460e19add2">
  <xsd:schema xmlns:xsd="http://www.w3.org/2001/XMLSchema" xmlns:xs="http://www.w3.org/2001/XMLSchema" xmlns:p="http://schemas.microsoft.com/office/2006/metadata/properties" xmlns:ns2="0e028b44-5165-4274-949e-7db2ad5b64d3" xmlns:ns3="0b0a42bf-818f-4adb-9388-4096a2f2355c" targetNamespace="http://schemas.microsoft.com/office/2006/metadata/properties" ma:root="true" ma:fieldsID="84d9c25babeeb24f5145fbdb17d2f254" ns2:_="" ns3:_="">
    <xsd:import namespace="0e028b44-5165-4274-949e-7db2ad5b64d3"/>
    <xsd:import namespace="0b0a42bf-818f-4adb-9388-4096a2f2355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28b44-5165-4274-949e-7db2ad5b64d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b0a42bf-818f-4adb-9388-4096a2f2355c"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3BE856-B6C2-4675-AE16-47A27D415D46}">
  <ds:schemaRefs>
    <ds:schemaRef ds:uri="http://schemas.microsoft.com/sharepoint/v3/contenttype/forms"/>
  </ds:schemaRefs>
</ds:datastoreItem>
</file>

<file path=customXml/itemProps2.xml><?xml version="1.0" encoding="utf-8"?>
<ds:datastoreItem xmlns:ds="http://schemas.openxmlformats.org/officeDocument/2006/customXml" ds:itemID="{450439D9-8631-4FC1-BCE0-1BDB23425EE1}">
  <ds:schemaRefs>
    <ds:schemaRef ds:uri="http://purl.org/dc/dcmitype/"/>
    <ds:schemaRef ds:uri="0e028b44-5165-4274-949e-7db2ad5b64d3"/>
    <ds:schemaRef ds:uri="http://schemas.microsoft.com/office/2006/metadata/properties"/>
    <ds:schemaRef ds:uri="http://purl.org/dc/terms/"/>
    <ds:schemaRef ds:uri="0b0a42bf-818f-4adb-9388-4096a2f2355c"/>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C456321F-D1F8-4DFC-8E01-2A927D485D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028b44-5165-4274-949e-7db2ad5b64d3"/>
    <ds:schemaRef ds:uri="0b0a42bf-818f-4adb-9388-4096a2f235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941</Words>
  <Application>Microsoft Office PowerPoint</Application>
  <PresentationFormat>Widescreen</PresentationFormat>
  <Paragraphs>228</Paragraphs>
  <Slides>41</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Century Gothic</vt:lpstr>
      <vt:lpstr>din-2014</vt:lpstr>
      <vt:lpstr>Office Theme</vt:lpstr>
      <vt:lpstr>PRE-WRITING TIPS</vt:lpstr>
      <vt:lpstr>PowerPoint Presentation</vt:lpstr>
      <vt:lpstr>PowerPoint Presentation</vt:lpstr>
      <vt:lpstr>PowerPoint Presentation</vt:lpstr>
      <vt:lpstr>Understand the prompt</vt:lpstr>
      <vt:lpstr>PowerPoint Presentation</vt:lpstr>
      <vt:lpstr>STEP ONE: ANALYZE PROMPT</vt:lpstr>
      <vt:lpstr>WHAT  KIND OF ASSIGNMENT IS IT?</vt:lpstr>
      <vt:lpstr>PowerPoint Presentation</vt:lpstr>
      <vt:lpstr>WHAT KIND OF ASSIGNMENT IS IT?</vt:lpstr>
      <vt:lpstr>COMMON COMMAND WORDS</vt:lpstr>
      <vt:lpstr>OTHER REQUIREMENTS?</vt:lpstr>
      <vt:lpstr>PRO TIP: MAKE A CHECKLIST!</vt:lpstr>
      <vt:lpstr>PowerPoint Presentation</vt:lpstr>
      <vt:lpstr>SO… WHAT’S YOUR TOPIC?</vt:lpstr>
      <vt:lpstr>TOPIC</vt:lpstr>
      <vt:lpstr>RESEARCH QUESTION</vt:lpstr>
      <vt:lpstr>STEP TWO: RESEARCH</vt:lpstr>
      <vt:lpstr>WHERE TO START?</vt:lpstr>
      <vt:lpstr>KINDS OF SOURCES?</vt:lpstr>
      <vt:lpstr>PowerPoint Presentation</vt:lpstr>
      <vt:lpstr>WHERE TO START FINDING INFORMATION?</vt:lpstr>
      <vt:lpstr>Google Scholar </vt:lpstr>
      <vt:lpstr>PowerPoint Presentation</vt:lpstr>
      <vt:lpstr>PowerPoint Presentation</vt:lpstr>
      <vt:lpstr>PowerPoint Presentation</vt:lpstr>
      <vt:lpstr>EVALUATING SOURCES</vt:lpstr>
      <vt:lpstr>C R A A P</vt:lpstr>
      <vt:lpstr>CURRENCY</vt:lpstr>
      <vt:lpstr>RELEVANCE</vt:lpstr>
      <vt:lpstr>AUTHORITY</vt:lpstr>
      <vt:lpstr>ACCURACY</vt:lpstr>
      <vt:lpstr>PURPOSE</vt:lpstr>
      <vt:lpstr>KEEP TRACK AS YOU GO!</vt:lpstr>
      <vt:lpstr>STEP THREE: ORGANIZE</vt:lpstr>
      <vt:lpstr>PowerPoint Presentation</vt:lpstr>
      <vt:lpstr>BRAINSTORMING</vt:lpstr>
      <vt:lpstr>DOUBLE-SIDED JOURNAL</vt:lpstr>
      <vt:lpstr>NARROW FOCUS</vt:lpstr>
      <vt:lpstr>BEFORE YOU START WRITING CHECKLIST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SENTENCE STRUCTURE</dc:title>
  <dc:creator/>
  <cp:lastModifiedBy/>
  <cp:revision>53</cp:revision>
  <dcterms:created xsi:type="dcterms:W3CDTF">2019-04-24T14:18:13Z</dcterms:created>
  <dcterms:modified xsi:type="dcterms:W3CDTF">2023-01-10T18:22:21Z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0x01010042220D665E05544788A1DE57D652212C</vt:lpwstr>
  </property>
</Properties>
</file>